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403" r:id="rId5"/>
    <p:sldId id="507" r:id="rId6"/>
    <p:sldId id="468" r:id="rId7"/>
    <p:sldId id="469" r:id="rId8"/>
    <p:sldId id="470" r:id="rId9"/>
    <p:sldId id="525" r:id="rId10"/>
    <p:sldId id="472" r:id="rId11"/>
    <p:sldId id="473" r:id="rId12"/>
    <p:sldId id="474" r:id="rId13"/>
    <p:sldId id="475" r:id="rId14"/>
    <p:sldId id="476" r:id="rId15"/>
    <p:sldId id="3144" r:id="rId16"/>
    <p:sldId id="477" r:id="rId17"/>
    <p:sldId id="3030" r:id="rId18"/>
    <p:sldId id="481" r:id="rId19"/>
    <p:sldId id="482" r:id="rId20"/>
    <p:sldId id="485" r:id="rId21"/>
    <p:sldId id="483" r:id="rId22"/>
    <p:sldId id="486" r:id="rId23"/>
    <p:sldId id="487" r:id="rId24"/>
    <p:sldId id="488" r:id="rId25"/>
    <p:sldId id="3031" r:id="rId26"/>
    <p:sldId id="503" r:id="rId27"/>
    <p:sldId id="505" r:id="rId28"/>
    <p:sldId id="489" r:id="rId29"/>
    <p:sldId id="3145" r:id="rId30"/>
    <p:sldId id="3146" r:id="rId31"/>
    <p:sldId id="506" r:id="rId32"/>
    <p:sldId id="495" r:id="rId33"/>
    <p:sldId id="3147" r:id="rId34"/>
    <p:sldId id="3148" r:id="rId35"/>
    <p:sldId id="275"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LIFAJ Simon (RTD)" initials="TS(" lastIdx="1" clrIdx="0"/>
  <p:cmAuthor id="2" name="ZIAKAS Konstantinos (RTD)" initials="ZK("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0B95"/>
    <a:srgbClr val="B0D10E"/>
    <a:srgbClr val="9BD4F0"/>
    <a:srgbClr val="A2D5D0"/>
    <a:srgbClr val="FFFFFF"/>
    <a:srgbClr val="0356B1"/>
    <a:srgbClr val="024EA2"/>
    <a:srgbClr val="024B9C"/>
    <a:srgbClr val="035DC1"/>
    <a:srgbClr val="0044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447" autoAdjust="0"/>
    <p:restoredTop sz="97455" autoAdjust="0"/>
  </p:normalViewPr>
  <p:slideViewPr>
    <p:cSldViewPr snapToGrid="0">
      <p:cViewPr varScale="1">
        <p:scale>
          <a:sx n="100" d="100"/>
          <a:sy n="100" d="100"/>
        </p:scale>
        <p:origin x="616" y="480"/>
      </p:cViewPr>
      <p:guideLst>
        <p:guide orient="horz" pos="2092"/>
        <p:guide pos="3840"/>
      </p:guideLst>
    </p:cSldViewPr>
  </p:slideViewPr>
  <p:outlineViewPr>
    <p:cViewPr>
      <p:scale>
        <a:sx n="33" d="100"/>
        <a:sy n="33" d="100"/>
      </p:scale>
      <p:origin x="0" y="547"/>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BCDD62-9AA1-41D2-9B02-14F257CD97FB}" type="doc">
      <dgm:prSet loTypeId="urn:microsoft.com/office/officeart/2005/8/layout/hChevron3" loCatId="list" qsTypeId="urn:microsoft.com/office/officeart/2005/8/quickstyle/simple1" qsCatId="simple" csTypeId="urn:microsoft.com/office/officeart/2005/8/colors/accent0_3" csCatId="mainScheme" phldr="1"/>
      <dgm:spPr/>
      <dgm:t>
        <a:bodyPr/>
        <a:lstStyle/>
        <a:p>
          <a:endParaRPr lang="es-ES"/>
        </a:p>
      </dgm:t>
    </dgm:pt>
    <dgm:pt modelId="{C0401CE5-CF84-45CA-87C4-FA40CBF7F009}">
      <dgm:prSet phldrT="[Texto]" custT="1"/>
      <dgm:spPr/>
      <dgm:t>
        <a:bodyPr/>
        <a:lstStyle/>
        <a:p>
          <a:r>
            <a:rPr lang="es-ES_tradnl" sz="1200"/>
            <a:t>Impact orientation in programmes and calls</a:t>
          </a:r>
          <a:endParaRPr lang="es-ES" sz="1200" dirty="0"/>
        </a:p>
      </dgm:t>
    </dgm:pt>
    <dgm:pt modelId="{CBB21F67-4258-477A-9D4F-AA9ED1790478}" type="parTrans" cxnId="{107E5850-44EF-4F34-A83D-E1816D4B6C09}">
      <dgm:prSet/>
      <dgm:spPr/>
      <dgm:t>
        <a:bodyPr/>
        <a:lstStyle/>
        <a:p>
          <a:endParaRPr lang="es-ES">
            <a:solidFill>
              <a:schemeClr val="tx2">
                <a:lumMod val="50000"/>
              </a:schemeClr>
            </a:solidFill>
          </a:endParaRPr>
        </a:p>
      </dgm:t>
    </dgm:pt>
    <dgm:pt modelId="{09C17880-C28D-4F11-81FC-41278955DDCF}" type="sibTrans" cxnId="{107E5850-44EF-4F34-A83D-E1816D4B6C09}">
      <dgm:prSet/>
      <dgm:spPr/>
      <dgm:t>
        <a:bodyPr/>
        <a:lstStyle/>
        <a:p>
          <a:endParaRPr lang="es-ES">
            <a:solidFill>
              <a:schemeClr val="tx2">
                <a:lumMod val="50000"/>
              </a:schemeClr>
            </a:solidFill>
          </a:endParaRPr>
        </a:p>
      </dgm:t>
    </dgm:pt>
    <dgm:pt modelId="{146F302D-D0DF-49B7-AC80-D05C8C1A6AE0}">
      <dgm:prSet phldrT="[Texto]" custT="1"/>
      <dgm:spPr/>
      <dgm:t>
        <a:bodyPr/>
        <a:lstStyle/>
        <a:p>
          <a:r>
            <a:rPr lang="es-ES_tradnl" sz="1200"/>
            <a:t>Impact oriented project implementation</a:t>
          </a:r>
          <a:endParaRPr lang="es-ES" sz="1200" dirty="0"/>
        </a:p>
      </dgm:t>
    </dgm:pt>
    <dgm:pt modelId="{46167AEE-3F04-4C13-869C-D52FB46A7743}" type="parTrans" cxnId="{75534DAF-8A3B-4605-8319-8CBFBA7E373E}">
      <dgm:prSet/>
      <dgm:spPr/>
      <dgm:t>
        <a:bodyPr/>
        <a:lstStyle/>
        <a:p>
          <a:endParaRPr lang="es-ES">
            <a:solidFill>
              <a:schemeClr val="tx2">
                <a:lumMod val="50000"/>
              </a:schemeClr>
            </a:solidFill>
          </a:endParaRPr>
        </a:p>
      </dgm:t>
    </dgm:pt>
    <dgm:pt modelId="{3F970B43-DBF8-4A54-B06F-5B68296D8A40}" type="sibTrans" cxnId="{75534DAF-8A3B-4605-8319-8CBFBA7E373E}">
      <dgm:prSet/>
      <dgm:spPr/>
      <dgm:t>
        <a:bodyPr/>
        <a:lstStyle/>
        <a:p>
          <a:endParaRPr lang="es-ES">
            <a:solidFill>
              <a:schemeClr val="tx2">
                <a:lumMod val="50000"/>
              </a:schemeClr>
            </a:solidFill>
          </a:endParaRPr>
        </a:p>
      </dgm:t>
    </dgm:pt>
    <dgm:pt modelId="{2E9CC8CF-1D86-7543-A075-59A5744AB0F5}">
      <dgm:prSet phldrT="[Texto]" custT="1"/>
      <dgm:spPr/>
      <dgm:t>
        <a:bodyPr/>
        <a:lstStyle/>
        <a:p>
          <a:r>
            <a:rPr lang="es-ES" sz="1200" dirty="0"/>
            <a:t>Expected impact required in proposals </a:t>
          </a:r>
        </a:p>
      </dgm:t>
    </dgm:pt>
    <dgm:pt modelId="{8137FA70-2C96-C14A-8F51-A2B80F17C4C7}" type="parTrans" cxnId="{FEE1EF77-EFDE-7049-B6CB-6FE1FA261CBA}">
      <dgm:prSet/>
      <dgm:spPr/>
      <dgm:t>
        <a:bodyPr/>
        <a:lstStyle/>
        <a:p>
          <a:endParaRPr lang="en-US">
            <a:solidFill>
              <a:schemeClr val="tx2">
                <a:lumMod val="50000"/>
              </a:schemeClr>
            </a:solidFill>
          </a:endParaRPr>
        </a:p>
      </dgm:t>
    </dgm:pt>
    <dgm:pt modelId="{B232FA8F-86D5-C44E-B093-258F6F07536F}" type="sibTrans" cxnId="{FEE1EF77-EFDE-7049-B6CB-6FE1FA261CBA}">
      <dgm:prSet/>
      <dgm:spPr/>
      <dgm:t>
        <a:bodyPr/>
        <a:lstStyle/>
        <a:p>
          <a:endParaRPr lang="en-US">
            <a:solidFill>
              <a:schemeClr val="tx2">
                <a:lumMod val="50000"/>
              </a:schemeClr>
            </a:solidFill>
          </a:endParaRPr>
        </a:p>
      </dgm:t>
    </dgm:pt>
    <dgm:pt modelId="{CFF920A1-BF97-864A-A752-894FE14C9DCB}">
      <dgm:prSet phldrT="[Texto]" custT="1"/>
      <dgm:spPr/>
      <dgm:t>
        <a:bodyPr/>
        <a:lstStyle/>
        <a:p>
          <a:r>
            <a:rPr lang="es-ES" sz="1200" dirty="0" err="1"/>
            <a:t>Expected</a:t>
          </a:r>
          <a:r>
            <a:rPr lang="es-ES" sz="1200" dirty="0"/>
            <a:t> </a:t>
          </a:r>
          <a:r>
            <a:rPr lang="es-ES" sz="1200" dirty="0" err="1"/>
            <a:t>impact</a:t>
          </a:r>
          <a:r>
            <a:rPr lang="es-ES" sz="1200" dirty="0"/>
            <a:t> as </a:t>
          </a:r>
          <a:r>
            <a:rPr lang="es-ES" sz="1200" dirty="0" err="1"/>
            <a:t>key</a:t>
          </a:r>
          <a:r>
            <a:rPr lang="es-ES" sz="1200" dirty="0"/>
            <a:t> </a:t>
          </a:r>
          <a:r>
            <a:rPr lang="es-ES" sz="1200" dirty="0" err="1"/>
            <a:t>criteria</a:t>
          </a:r>
          <a:r>
            <a:rPr lang="es-ES" sz="1200" dirty="0"/>
            <a:t> in </a:t>
          </a:r>
          <a:r>
            <a:rPr lang="es-ES" sz="1200" dirty="0" err="1"/>
            <a:t>evaluation</a:t>
          </a:r>
          <a:endParaRPr lang="es-ES" sz="1200" dirty="0"/>
        </a:p>
      </dgm:t>
    </dgm:pt>
    <dgm:pt modelId="{4A38495C-7441-8244-914F-DBFEDB81512E}" type="parTrans" cxnId="{AA803765-2403-B34B-8042-2237D4CCBC3D}">
      <dgm:prSet/>
      <dgm:spPr/>
      <dgm:t>
        <a:bodyPr/>
        <a:lstStyle/>
        <a:p>
          <a:endParaRPr lang="en-US">
            <a:solidFill>
              <a:schemeClr val="tx2">
                <a:lumMod val="50000"/>
              </a:schemeClr>
            </a:solidFill>
          </a:endParaRPr>
        </a:p>
      </dgm:t>
    </dgm:pt>
    <dgm:pt modelId="{3DF3E8B9-0C91-FF43-9548-47F18C4D8899}" type="sibTrans" cxnId="{AA803765-2403-B34B-8042-2237D4CCBC3D}">
      <dgm:prSet/>
      <dgm:spPr/>
      <dgm:t>
        <a:bodyPr/>
        <a:lstStyle/>
        <a:p>
          <a:endParaRPr lang="en-US">
            <a:solidFill>
              <a:schemeClr val="tx2">
                <a:lumMod val="50000"/>
              </a:schemeClr>
            </a:solidFill>
          </a:endParaRPr>
        </a:p>
      </dgm:t>
    </dgm:pt>
    <dgm:pt modelId="{40E611C3-CA6A-47CE-98DF-7127E5D47725}">
      <dgm:prSet phldrT="[Texto]" custT="1"/>
      <dgm:spPr/>
      <dgm:t>
        <a:bodyPr/>
        <a:lstStyle/>
        <a:p>
          <a:r>
            <a:rPr lang="es-ES" sz="1200"/>
            <a:t>Impact oriented project planning</a:t>
          </a:r>
          <a:endParaRPr lang="es-ES" sz="1200" dirty="0"/>
        </a:p>
      </dgm:t>
    </dgm:pt>
    <dgm:pt modelId="{3B90E184-657D-4CFD-A161-FB438C46EBE9}" type="parTrans" cxnId="{94204E02-8130-4AC3-B501-8A9771AB3B96}">
      <dgm:prSet/>
      <dgm:spPr/>
      <dgm:t>
        <a:bodyPr/>
        <a:lstStyle/>
        <a:p>
          <a:endParaRPr lang="de-AT"/>
        </a:p>
      </dgm:t>
    </dgm:pt>
    <dgm:pt modelId="{A6C0F215-FE0C-434A-84AD-B9ACF099C7C4}" type="sibTrans" cxnId="{94204E02-8130-4AC3-B501-8A9771AB3B96}">
      <dgm:prSet/>
      <dgm:spPr/>
      <dgm:t>
        <a:bodyPr/>
        <a:lstStyle/>
        <a:p>
          <a:endParaRPr lang="de-AT"/>
        </a:p>
      </dgm:t>
    </dgm:pt>
    <dgm:pt modelId="{CB6B4581-A53E-4980-A3B2-49F5BDCFAAFD}">
      <dgm:prSet phldrT="[Texto]" custT="1"/>
      <dgm:spPr/>
      <dgm:t>
        <a:bodyPr/>
        <a:lstStyle/>
        <a:p>
          <a:r>
            <a:rPr lang="es-ES" sz="1200" dirty="0" err="1"/>
            <a:t>Impact</a:t>
          </a:r>
          <a:r>
            <a:rPr lang="es-ES" sz="1200" dirty="0"/>
            <a:t> </a:t>
          </a:r>
          <a:r>
            <a:rPr lang="es-ES" sz="1200" dirty="0" err="1"/>
            <a:t>plans</a:t>
          </a:r>
          <a:r>
            <a:rPr lang="es-ES" sz="1200" dirty="0"/>
            <a:t> </a:t>
          </a:r>
          <a:r>
            <a:rPr lang="es-ES" sz="1200" dirty="0" err="1"/>
            <a:t>beyond</a:t>
          </a:r>
          <a:r>
            <a:rPr lang="es-ES" sz="1200" dirty="0"/>
            <a:t> </a:t>
          </a:r>
          <a:r>
            <a:rPr lang="es-ES" sz="1200" dirty="0" err="1"/>
            <a:t>project</a:t>
          </a:r>
          <a:r>
            <a:rPr lang="es-ES" sz="1200" dirty="0"/>
            <a:t> </a:t>
          </a:r>
          <a:r>
            <a:rPr lang="es-ES" sz="1200" dirty="0" err="1"/>
            <a:t>end</a:t>
          </a:r>
          <a:endParaRPr lang="es-ES" sz="1200" dirty="0"/>
        </a:p>
      </dgm:t>
    </dgm:pt>
    <dgm:pt modelId="{499597A3-5F1B-4C0F-A185-1EAF657AB600}" type="parTrans" cxnId="{1C8B3DF9-3FB7-4B23-AB2A-767C560A03BB}">
      <dgm:prSet/>
      <dgm:spPr/>
      <dgm:t>
        <a:bodyPr/>
        <a:lstStyle/>
        <a:p>
          <a:endParaRPr lang="de-AT"/>
        </a:p>
      </dgm:t>
    </dgm:pt>
    <dgm:pt modelId="{D5F6ABF0-FB6F-4A80-94E2-D4C6C854EC0D}" type="sibTrans" cxnId="{1C8B3DF9-3FB7-4B23-AB2A-767C560A03BB}">
      <dgm:prSet/>
      <dgm:spPr/>
      <dgm:t>
        <a:bodyPr/>
        <a:lstStyle/>
        <a:p>
          <a:endParaRPr lang="de-AT"/>
        </a:p>
      </dgm:t>
    </dgm:pt>
    <dgm:pt modelId="{E25E72D7-EFCB-864F-8F73-63D03B67AB08}" type="pres">
      <dgm:prSet presAssocID="{05BCDD62-9AA1-41D2-9B02-14F257CD97FB}" presName="Name0" presStyleCnt="0">
        <dgm:presLayoutVars>
          <dgm:dir/>
          <dgm:resizeHandles val="exact"/>
        </dgm:presLayoutVars>
      </dgm:prSet>
      <dgm:spPr/>
    </dgm:pt>
    <dgm:pt modelId="{0D6C21E3-A70F-4B48-B879-5F62E724472C}" type="pres">
      <dgm:prSet presAssocID="{C0401CE5-CF84-45CA-87C4-FA40CBF7F009}" presName="parTxOnly" presStyleLbl="node1" presStyleIdx="0" presStyleCnt="6" custLinFactNeighborX="24419" custLinFactNeighborY="-1744">
        <dgm:presLayoutVars>
          <dgm:bulletEnabled val="1"/>
        </dgm:presLayoutVars>
      </dgm:prSet>
      <dgm:spPr/>
    </dgm:pt>
    <dgm:pt modelId="{2E8044E2-104F-6B46-8C42-447DD3C00564}" type="pres">
      <dgm:prSet presAssocID="{09C17880-C28D-4F11-81FC-41278955DDCF}" presName="parSpace" presStyleCnt="0"/>
      <dgm:spPr/>
    </dgm:pt>
    <dgm:pt modelId="{F397C696-DAA1-6645-9EA7-87973AEB65B7}" type="pres">
      <dgm:prSet presAssocID="{2E9CC8CF-1D86-7543-A075-59A5744AB0F5}" presName="parTxOnly" presStyleLbl="node1" presStyleIdx="1" presStyleCnt="6">
        <dgm:presLayoutVars>
          <dgm:bulletEnabled val="1"/>
        </dgm:presLayoutVars>
      </dgm:prSet>
      <dgm:spPr/>
    </dgm:pt>
    <dgm:pt modelId="{706984EC-44E1-6542-A003-3D477ACDEC7D}" type="pres">
      <dgm:prSet presAssocID="{B232FA8F-86D5-C44E-B093-258F6F07536F}" presName="parSpace" presStyleCnt="0"/>
      <dgm:spPr/>
    </dgm:pt>
    <dgm:pt modelId="{20C28A3A-6DE8-46D0-877E-52B67E72AB7A}" type="pres">
      <dgm:prSet presAssocID="{40E611C3-CA6A-47CE-98DF-7127E5D47725}" presName="parTxOnly" presStyleLbl="node1" presStyleIdx="2" presStyleCnt="6">
        <dgm:presLayoutVars>
          <dgm:bulletEnabled val="1"/>
        </dgm:presLayoutVars>
      </dgm:prSet>
      <dgm:spPr/>
    </dgm:pt>
    <dgm:pt modelId="{CE939A90-5DC2-4E12-B925-4F8F92AB94A3}" type="pres">
      <dgm:prSet presAssocID="{A6C0F215-FE0C-434A-84AD-B9ACF099C7C4}" presName="parSpace" presStyleCnt="0"/>
      <dgm:spPr/>
    </dgm:pt>
    <dgm:pt modelId="{CDC53BD1-D21D-464B-87CB-3894314AF228}" type="pres">
      <dgm:prSet presAssocID="{CFF920A1-BF97-864A-A752-894FE14C9DCB}" presName="parTxOnly" presStyleLbl="node1" presStyleIdx="3" presStyleCnt="6">
        <dgm:presLayoutVars>
          <dgm:bulletEnabled val="1"/>
        </dgm:presLayoutVars>
      </dgm:prSet>
      <dgm:spPr/>
    </dgm:pt>
    <dgm:pt modelId="{75F91A7B-D22C-E54B-B4D8-3D43A01B8A2D}" type="pres">
      <dgm:prSet presAssocID="{3DF3E8B9-0C91-FF43-9548-47F18C4D8899}" presName="parSpace" presStyleCnt="0"/>
      <dgm:spPr/>
    </dgm:pt>
    <dgm:pt modelId="{77FC643E-1EA0-6B45-8863-6161F0735C43}" type="pres">
      <dgm:prSet presAssocID="{146F302D-D0DF-49B7-AC80-D05C8C1A6AE0}" presName="parTxOnly" presStyleLbl="node1" presStyleIdx="4" presStyleCnt="6" custScaleX="108134">
        <dgm:presLayoutVars>
          <dgm:bulletEnabled val="1"/>
        </dgm:presLayoutVars>
      </dgm:prSet>
      <dgm:spPr/>
    </dgm:pt>
    <dgm:pt modelId="{7339238F-7749-5246-B4BA-35D1F244205E}" type="pres">
      <dgm:prSet presAssocID="{3F970B43-DBF8-4A54-B06F-5B68296D8A40}" presName="parSpace" presStyleCnt="0"/>
      <dgm:spPr/>
    </dgm:pt>
    <dgm:pt modelId="{841275C6-B2FB-4598-A262-49D9D79C8374}" type="pres">
      <dgm:prSet presAssocID="{CB6B4581-A53E-4980-A3B2-49F5BDCFAAFD}" presName="parTxOnly" presStyleLbl="node1" presStyleIdx="5" presStyleCnt="6">
        <dgm:presLayoutVars>
          <dgm:bulletEnabled val="1"/>
        </dgm:presLayoutVars>
      </dgm:prSet>
      <dgm:spPr/>
    </dgm:pt>
  </dgm:ptLst>
  <dgm:cxnLst>
    <dgm:cxn modelId="{94204E02-8130-4AC3-B501-8A9771AB3B96}" srcId="{05BCDD62-9AA1-41D2-9B02-14F257CD97FB}" destId="{40E611C3-CA6A-47CE-98DF-7127E5D47725}" srcOrd="2" destOrd="0" parTransId="{3B90E184-657D-4CFD-A161-FB438C46EBE9}" sibTransId="{A6C0F215-FE0C-434A-84AD-B9ACF099C7C4}"/>
    <dgm:cxn modelId="{AAC9D21C-A996-4AF4-AA98-483C47031FBF}" type="presOf" srcId="{2E9CC8CF-1D86-7543-A075-59A5744AB0F5}" destId="{F397C696-DAA1-6645-9EA7-87973AEB65B7}" srcOrd="0" destOrd="0" presId="urn:microsoft.com/office/officeart/2005/8/layout/hChevron3"/>
    <dgm:cxn modelId="{107E5850-44EF-4F34-A83D-E1816D4B6C09}" srcId="{05BCDD62-9AA1-41D2-9B02-14F257CD97FB}" destId="{C0401CE5-CF84-45CA-87C4-FA40CBF7F009}" srcOrd="0" destOrd="0" parTransId="{CBB21F67-4258-477A-9D4F-AA9ED1790478}" sibTransId="{09C17880-C28D-4F11-81FC-41278955DDCF}"/>
    <dgm:cxn modelId="{B5E9325D-8212-40AD-9C3A-A25506CCB445}" type="presOf" srcId="{CB6B4581-A53E-4980-A3B2-49F5BDCFAAFD}" destId="{841275C6-B2FB-4598-A262-49D9D79C8374}" srcOrd="0" destOrd="0" presId="urn:microsoft.com/office/officeart/2005/8/layout/hChevron3"/>
    <dgm:cxn modelId="{AA803765-2403-B34B-8042-2237D4CCBC3D}" srcId="{05BCDD62-9AA1-41D2-9B02-14F257CD97FB}" destId="{CFF920A1-BF97-864A-A752-894FE14C9DCB}" srcOrd="3" destOrd="0" parTransId="{4A38495C-7441-8244-914F-DBFEDB81512E}" sibTransId="{3DF3E8B9-0C91-FF43-9548-47F18C4D8899}"/>
    <dgm:cxn modelId="{B08AB36B-6D9D-4281-9AC9-8F2745AEDDC3}" type="presOf" srcId="{C0401CE5-CF84-45CA-87C4-FA40CBF7F009}" destId="{0D6C21E3-A70F-4B48-B879-5F62E724472C}" srcOrd="0" destOrd="0" presId="urn:microsoft.com/office/officeart/2005/8/layout/hChevron3"/>
    <dgm:cxn modelId="{A00E5C72-EB3B-4C1E-ADB0-30B7BA763556}" type="presOf" srcId="{05BCDD62-9AA1-41D2-9B02-14F257CD97FB}" destId="{E25E72D7-EFCB-864F-8F73-63D03B67AB08}" srcOrd="0" destOrd="0" presId="urn:microsoft.com/office/officeart/2005/8/layout/hChevron3"/>
    <dgm:cxn modelId="{FEE1EF77-EFDE-7049-B6CB-6FE1FA261CBA}" srcId="{05BCDD62-9AA1-41D2-9B02-14F257CD97FB}" destId="{2E9CC8CF-1D86-7543-A075-59A5744AB0F5}" srcOrd="1" destOrd="0" parTransId="{8137FA70-2C96-C14A-8F51-A2B80F17C4C7}" sibTransId="{B232FA8F-86D5-C44E-B093-258F6F07536F}"/>
    <dgm:cxn modelId="{9D33997C-7FDF-42FB-A0D1-C4E4024A8747}" type="presOf" srcId="{40E611C3-CA6A-47CE-98DF-7127E5D47725}" destId="{20C28A3A-6DE8-46D0-877E-52B67E72AB7A}" srcOrd="0" destOrd="0" presId="urn:microsoft.com/office/officeart/2005/8/layout/hChevron3"/>
    <dgm:cxn modelId="{1FC0117D-D6B5-4608-87A5-97E49808846D}" type="presOf" srcId="{146F302D-D0DF-49B7-AC80-D05C8C1A6AE0}" destId="{77FC643E-1EA0-6B45-8863-6161F0735C43}" srcOrd="0" destOrd="0" presId="urn:microsoft.com/office/officeart/2005/8/layout/hChevron3"/>
    <dgm:cxn modelId="{75534DAF-8A3B-4605-8319-8CBFBA7E373E}" srcId="{05BCDD62-9AA1-41D2-9B02-14F257CD97FB}" destId="{146F302D-D0DF-49B7-AC80-D05C8C1A6AE0}" srcOrd="4" destOrd="0" parTransId="{46167AEE-3F04-4C13-869C-D52FB46A7743}" sibTransId="{3F970B43-DBF8-4A54-B06F-5B68296D8A40}"/>
    <dgm:cxn modelId="{F100E5D8-6D3E-4FF0-BA7F-81B896EDAA69}" type="presOf" srcId="{CFF920A1-BF97-864A-A752-894FE14C9DCB}" destId="{CDC53BD1-D21D-464B-87CB-3894314AF228}" srcOrd="0" destOrd="0" presId="urn:microsoft.com/office/officeart/2005/8/layout/hChevron3"/>
    <dgm:cxn modelId="{1C8B3DF9-3FB7-4B23-AB2A-767C560A03BB}" srcId="{05BCDD62-9AA1-41D2-9B02-14F257CD97FB}" destId="{CB6B4581-A53E-4980-A3B2-49F5BDCFAAFD}" srcOrd="5" destOrd="0" parTransId="{499597A3-5F1B-4C0F-A185-1EAF657AB600}" sibTransId="{D5F6ABF0-FB6F-4A80-94E2-D4C6C854EC0D}"/>
    <dgm:cxn modelId="{8A8021B2-3F6C-46EF-866F-50C7AEBF129D}" type="presParOf" srcId="{E25E72D7-EFCB-864F-8F73-63D03B67AB08}" destId="{0D6C21E3-A70F-4B48-B879-5F62E724472C}" srcOrd="0" destOrd="0" presId="urn:microsoft.com/office/officeart/2005/8/layout/hChevron3"/>
    <dgm:cxn modelId="{089A489D-BE69-49A2-BCEB-B3406E77ABDE}" type="presParOf" srcId="{E25E72D7-EFCB-864F-8F73-63D03B67AB08}" destId="{2E8044E2-104F-6B46-8C42-447DD3C00564}" srcOrd="1" destOrd="0" presId="urn:microsoft.com/office/officeart/2005/8/layout/hChevron3"/>
    <dgm:cxn modelId="{FCE5A001-A5E5-4690-9AA9-9A6CBE78357C}" type="presParOf" srcId="{E25E72D7-EFCB-864F-8F73-63D03B67AB08}" destId="{F397C696-DAA1-6645-9EA7-87973AEB65B7}" srcOrd="2" destOrd="0" presId="urn:microsoft.com/office/officeart/2005/8/layout/hChevron3"/>
    <dgm:cxn modelId="{500DDFD1-8911-4A15-9ABB-8D2A687802B6}" type="presParOf" srcId="{E25E72D7-EFCB-864F-8F73-63D03B67AB08}" destId="{706984EC-44E1-6542-A003-3D477ACDEC7D}" srcOrd="3" destOrd="0" presId="urn:microsoft.com/office/officeart/2005/8/layout/hChevron3"/>
    <dgm:cxn modelId="{BB1BAB17-CB75-41CA-AE1C-B09B9326FD79}" type="presParOf" srcId="{E25E72D7-EFCB-864F-8F73-63D03B67AB08}" destId="{20C28A3A-6DE8-46D0-877E-52B67E72AB7A}" srcOrd="4" destOrd="0" presId="urn:microsoft.com/office/officeart/2005/8/layout/hChevron3"/>
    <dgm:cxn modelId="{12EDDD96-BA5B-45C6-BB5C-41C83D09BD1A}" type="presParOf" srcId="{E25E72D7-EFCB-864F-8F73-63D03B67AB08}" destId="{CE939A90-5DC2-4E12-B925-4F8F92AB94A3}" srcOrd="5" destOrd="0" presId="urn:microsoft.com/office/officeart/2005/8/layout/hChevron3"/>
    <dgm:cxn modelId="{7366DE02-BE88-4EF0-9AC1-FA46C7813A6E}" type="presParOf" srcId="{E25E72D7-EFCB-864F-8F73-63D03B67AB08}" destId="{CDC53BD1-D21D-464B-87CB-3894314AF228}" srcOrd="6" destOrd="0" presId="urn:microsoft.com/office/officeart/2005/8/layout/hChevron3"/>
    <dgm:cxn modelId="{B81B8B0F-E848-427F-A1AC-B2529B86A528}" type="presParOf" srcId="{E25E72D7-EFCB-864F-8F73-63D03B67AB08}" destId="{75F91A7B-D22C-E54B-B4D8-3D43A01B8A2D}" srcOrd="7" destOrd="0" presId="urn:microsoft.com/office/officeart/2005/8/layout/hChevron3"/>
    <dgm:cxn modelId="{7F334960-4600-43A8-B38A-0644AC7D7CC2}" type="presParOf" srcId="{E25E72D7-EFCB-864F-8F73-63D03B67AB08}" destId="{77FC643E-1EA0-6B45-8863-6161F0735C43}" srcOrd="8" destOrd="0" presId="urn:microsoft.com/office/officeart/2005/8/layout/hChevron3"/>
    <dgm:cxn modelId="{4F4A0BA5-6171-4F8A-BFF3-5AA1CCF2B0CC}" type="presParOf" srcId="{E25E72D7-EFCB-864F-8F73-63D03B67AB08}" destId="{7339238F-7749-5246-B4BA-35D1F244205E}" srcOrd="9" destOrd="0" presId="urn:microsoft.com/office/officeart/2005/8/layout/hChevron3"/>
    <dgm:cxn modelId="{52556DE4-3C0E-4706-8400-6B084F1AE6C0}" type="presParOf" srcId="{E25E72D7-EFCB-864F-8F73-63D03B67AB08}" destId="{841275C6-B2FB-4598-A262-49D9D79C8374}" srcOrd="10"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07C14BB-60AC-4B8D-A077-2D1195426255}" type="doc">
      <dgm:prSet loTypeId="urn:diagrams.loki3.com/BracketList+Icon#1" loCatId="list" qsTypeId="urn:microsoft.com/office/officeart/2005/8/quickstyle/simple1" qsCatId="simple" csTypeId="urn:microsoft.com/office/officeart/2005/8/colors/accent1_5" csCatId="accent1" phldr="1"/>
      <dgm:spPr/>
      <dgm:t>
        <a:bodyPr/>
        <a:lstStyle/>
        <a:p>
          <a:endParaRPr lang="pt-PT"/>
        </a:p>
      </dgm:t>
    </dgm:pt>
    <dgm:pt modelId="{AEC7EC06-7BF3-4537-948F-4D4CE7CB2AB3}">
      <dgm:prSet phldrT="[Texto]" custT="1"/>
      <dgm:spPr>
        <a:xfrm>
          <a:off x="0" y="479812"/>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A </a:t>
          </a:r>
          <a:r>
            <a:rPr lang="en-US" sz="1800" dirty="0">
              <a:solidFill>
                <a:srgbClr val="3F3F3F">
                  <a:hueOff val="0"/>
                  <a:satOff val="0"/>
                  <a:lumOff val="0"/>
                  <a:alphaOff val="0"/>
                </a:srgbClr>
              </a:solidFill>
              <a:latin typeface="Arial"/>
              <a:ea typeface="+mn-ea"/>
              <a:cs typeface="+mn-cs"/>
            </a:rPr>
            <a:t>(online form)</a:t>
          </a:r>
          <a:endParaRPr lang="pt-PT" sz="1800" dirty="0">
            <a:solidFill>
              <a:srgbClr val="3F3F3F">
                <a:hueOff val="0"/>
                <a:satOff val="0"/>
                <a:lumOff val="0"/>
                <a:alphaOff val="0"/>
              </a:srgbClr>
            </a:solidFill>
            <a:latin typeface="Arial"/>
            <a:ea typeface="+mn-ea"/>
            <a:cs typeface="+mn-cs"/>
          </a:endParaRPr>
        </a:p>
      </dgm:t>
    </dgm:pt>
    <dgm:pt modelId="{0B2024D2-4222-416E-9D0D-AA5816C0FBDD}" type="parTrans" cxnId="{2BC52ABA-40F9-45CE-ADBE-D1CA5B042BC4}">
      <dgm:prSet/>
      <dgm:spPr/>
      <dgm:t>
        <a:bodyPr/>
        <a:lstStyle/>
        <a:p>
          <a:endParaRPr lang="pt-PT" sz="1600"/>
        </a:p>
      </dgm:t>
    </dgm:pt>
    <dgm:pt modelId="{EC27E738-6668-4795-97FB-06D37D48F0AC}" type="sibTrans" cxnId="{2BC52ABA-40F9-45CE-ADBE-D1CA5B042BC4}">
      <dgm:prSet/>
      <dgm:spPr/>
      <dgm:t>
        <a:bodyPr/>
        <a:lstStyle/>
        <a:p>
          <a:endParaRPr lang="pt-PT" sz="1600"/>
        </a:p>
      </dgm:t>
    </dgm:pt>
    <dgm:pt modelId="{A8A3B8B3-FE93-49DF-9179-F68675E06908}">
      <dgm:prSet phldrT="[Texto]" custT="1"/>
      <dgm:spPr>
        <a:xfrm>
          <a:off x="2731007" y="479812"/>
          <a:ext cx="5803392" cy="1287000"/>
        </a:xfr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GB" sz="2400" b="0" i="0" dirty="0">
              <a:solidFill>
                <a:sysClr val="window" lastClr="FFFFFF"/>
              </a:solidFill>
              <a:latin typeface="Arial"/>
              <a:ea typeface="+mn-ea"/>
              <a:cs typeface="+mn-cs"/>
            </a:rPr>
            <a:t>Administrative forms</a:t>
          </a:r>
          <a:endParaRPr lang="pt-PT" sz="2400" b="0" i="0" dirty="0">
            <a:solidFill>
              <a:sysClr val="window" lastClr="FFFFFF"/>
            </a:solidFill>
            <a:latin typeface="Arial"/>
            <a:ea typeface="+mn-ea"/>
            <a:cs typeface="+mn-cs"/>
          </a:endParaRPr>
        </a:p>
      </dgm:t>
    </dgm:pt>
    <dgm:pt modelId="{FD62E5A6-030A-4D81-9CF2-9134CE33FE21}" type="parTrans" cxnId="{E30E16FB-8694-4AED-9FE2-6694EFE75A18}">
      <dgm:prSet/>
      <dgm:spPr/>
      <dgm:t>
        <a:bodyPr/>
        <a:lstStyle/>
        <a:p>
          <a:endParaRPr lang="pt-PT" sz="1600"/>
        </a:p>
      </dgm:t>
    </dgm:pt>
    <dgm:pt modelId="{C746299E-283D-4D90-B4D0-36458822AB3C}" type="sibTrans" cxnId="{E30E16FB-8694-4AED-9FE2-6694EFE75A18}">
      <dgm:prSet/>
      <dgm:spPr/>
      <dgm:t>
        <a:bodyPr/>
        <a:lstStyle/>
        <a:p>
          <a:endParaRPr lang="pt-PT" sz="1600"/>
        </a:p>
      </dgm:t>
    </dgm:pt>
    <dgm:pt modelId="{A5F88E68-522D-4B5B-BDCB-9B2C5C7322DA}">
      <dgm:prSet phldrT="[Texto]" custT="1"/>
      <dgm:spPr>
        <a:xfrm>
          <a:off x="0" y="2403000"/>
          <a:ext cx="2133599" cy="1287000"/>
        </a:xfrm>
        <a:noFill/>
        <a:ln>
          <a:noFill/>
        </a:ln>
        <a:effectLst/>
      </dgm:spPr>
      <dgm:t>
        <a:bodyPr/>
        <a:lstStyle/>
        <a:p>
          <a:pPr algn="ctr"/>
          <a:r>
            <a:rPr lang="en-US" sz="3600" dirty="0">
              <a:solidFill>
                <a:srgbClr val="3F3F3F">
                  <a:hueOff val="0"/>
                  <a:satOff val="0"/>
                  <a:lumOff val="0"/>
                  <a:alphaOff val="0"/>
                </a:srgbClr>
              </a:solidFill>
              <a:latin typeface="Arial"/>
              <a:ea typeface="+mn-ea"/>
              <a:cs typeface="+mn-cs"/>
            </a:rPr>
            <a:t>Part B </a:t>
          </a:r>
        </a:p>
        <a:p>
          <a:pPr algn="ctr"/>
          <a:r>
            <a:rPr lang="en-US" sz="1800" dirty="0">
              <a:solidFill>
                <a:srgbClr val="3F3F3F">
                  <a:hueOff val="0"/>
                  <a:satOff val="0"/>
                  <a:lumOff val="0"/>
                  <a:alphaOff val="0"/>
                </a:srgbClr>
              </a:solidFill>
              <a:latin typeface="Arial"/>
              <a:ea typeface="+mn-ea"/>
              <a:cs typeface="+mn-cs"/>
            </a:rPr>
            <a:t>(to be uploaded as pdf PDF)</a:t>
          </a:r>
          <a:endParaRPr lang="pt-PT" sz="1800" dirty="0">
            <a:solidFill>
              <a:srgbClr val="3F3F3F">
                <a:hueOff val="0"/>
                <a:satOff val="0"/>
                <a:lumOff val="0"/>
                <a:alphaOff val="0"/>
              </a:srgbClr>
            </a:solidFill>
            <a:latin typeface="Arial"/>
            <a:ea typeface="+mn-ea"/>
            <a:cs typeface="+mn-cs"/>
          </a:endParaRPr>
        </a:p>
      </dgm:t>
    </dgm:pt>
    <dgm:pt modelId="{743AEBA5-8950-4D45-84A8-4B9A1109152B}" type="parTrans" cxnId="{7E4A1CB1-6329-4181-894B-0BECCED3BAD9}">
      <dgm:prSet/>
      <dgm:spPr/>
      <dgm:t>
        <a:bodyPr/>
        <a:lstStyle/>
        <a:p>
          <a:endParaRPr lang="pt-PT" sz="1600"/>
        </a:p>
      </dgm:t>
    </dgm:pt>
    <dgm:pt modelId="{7FBD3DB5-7D1B-4144-A8E3-6AB2DFDB726F}" type="sibTrans" cxnId="{7E4A1CB1-6329-4181-894B-0BECCED3BAD9}">
      <dgm:prSet/>
      <dgm:spPr/>
      <dgm:t>
        <a:bodyPr/>
        <a:lstStyle/>
        <a:p>
          <a:endParaRPr lang="pt-PT" sz="1600"/>
        </a:p>
      </dgm:t>
    </dgm:pt>
    <dgm:pt modelId="{C16D9694-C2DF-4BE0-8838-228CCC12ACF7}">
      <dgm:prSet phldrT="[Texto]"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rgbClr val="FF0000"/>
              </a:solidFill>
              <a:latin typeface="Arial"/>
              <a:ea typeface="+mn-ea"/>
              <a:cs typeface="+mn-cs"/>
            </a:rPr>
            <a:t>Excellence </a:t>
          </a:r>
          <a:endParaRPr lang="pt-PT" sz="2400" b="0" dirty="0">
            <a:solidFill>
              <a:srgbClr val="FF0000"/>
            </a:solidFill>
            <a:latin typeface="Arial"/>
            <a:ea typeface="+mn-ea"/>
            <a:cs typeface="+mn-cs"/>
          </a:endParaRPr>
        </a:p>
      </dgm:t>
    </dgm:pt>
    <dgm:pt modelId="{BD1CE65F-5246-4763-908E-75F27B680C57}" type="parTrans" cxnId="{B5837BB2-5FBA-4199-A6DE-A7A78EA6CD27}">
      <dgm:prSet/>
      <dgm:spPr/>
      <dgm:t>
        <a:bodyPr/>
        <a:lstStyle/>
        <a:p>
          <a:endParaRPr lang="pt-PT" sz="1600"/>
        </a:p>
      </dgm:t>
    </dgm:pt>
    <dgm:pt modelId="{9391BCBB-3D11-4736-AC06-CBAF09F0CD27}" type="sibTrans" cxnId="{B5837BB2-5FBA-4199-A6DE-A7A78EA6CD27}">
      <dgm:prSet/>
      <dgm:spPr/>
      <dgm:t>
        <a:bodyPr/>
        <a:lstStyle/>
        <a:p>
          <a:endParaRPr lang="pt-PT" sz="1600"/>
        </a:p>
      </dgm:t>
    </dgm:pt>
    <dgm:pt modelId="{D6963EA9-4662-4D0E-9927-F95C7B2F32CC}">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ysClr val="window" lastClr="FFFFFF"/>
              </a:solidFill>
              <a:latin typeface="Arial"/>
              <a:ea typeface="+mn-ea"/>
              <a:cs typeface="+mn-cs"/>
            </a:rPr>
            <a:t>Impact </a:t>
          </a:r>
        </a:p>
      </dgm:t>
    </dgm:pt>
    <dgm:pt modelId="{14DB5E81-2A50-43E3-805D-985A987A1C95}" type="parTrans" cxnId="{2809EB14-CC17-4619-AF47-0541DFC6DE58}">
      <dgm:prSet/>
      <dgm:spPr/>
      <dgm:t>
        <a:bodyPr/>
        <a:lstStyle/>
        <a:p>
          <a:endParaRPr lang="pt-PT"/>
        </a:p>
      </dgm:t>
    </dgm:pt>
    <dgm:pt modelId="{C674ECA7-D21D-4C6A-8E50-BDE505DD84E2}" type="sibTrans" cxnId="{2809EB14-CC17-4619-AF47-0541DFC6DE58}">
      <dgm:prSet/>
      <dgm:spPr/>
      <dgm:t>
        <a:bodyPr/>
        <a:lstStyle/>
        <a:p>
          <a:endParaRPr lang="pt-PT"/>
        </a:p>
      </dgm:t>
    </dgm:pt>
    <dgm:pt modelId="{B76B9A87-9891-4B7F-BC56-8A96306E5E07}">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AutoNum type="arabicPeriod"/>
          </a:pPr>
          <a:r>
            <a:rPr lang="en-US" sz="2400" b="0" dirty="0">
              <a:solidFill>
                <a:schemeClr val="tx2"/>
              </a:solidFill>
              <a:latin typeface="Arial"/>
              <a:ea typeface="+mn-ea"/>
              <a:cs typeface="+mn-cs"/>
            </a:rPr>
            <a:t>Quality and efficiency of implementation</a:t>
          </a:r>
        </a:p>
      </dgm:t>
    </dgm:pt>
    <dgm:pt modelId="{473850FB-D8D4-4532-8E04-3C3A27EF11DC}" type="parTrans" cxnId="{18934CE0-75FD-439F-96CB-43A5446164CC}">
      <dgm:prSet/>
      <dgm:spPr/>
      <dgm:t>
        <a:bodyPr/>
        <a:lstStyle/>
        <a:p>
          <a:endParaRPr lang="pt-PT"/>
        </a:p>
      </dgm:t>
    </dgm:pt>
    <dgm:pt modelId="{4403E159-8743-4AC6-B0F5-15998BB8D949}" type="sibTrans" cxnId="{18934CE0-75FD-439F-96CB-43A5446164CC}">
      <dgm:prSet/>
      <dgm:spPr/>
      <dgm:t>
        <a:bodyPr/>
        <a:lstStyle/>
        <a:p>
          <a:endParaRPr lang="pt-PT"/>
        </a:p>
      </dgm:t>
    </dgm:pt>
    <dgm:pt modelId="{398BD1B8-AE03-4360-A489-6E13E50473ED}">
      <dgm:prSet custT="1"/>
      <dgm:spPr>
        <a:xfrm>
          <a:off x="2731007" y="2000812"/>
          <a:ext cx="5803392" cy="2091375"/>
        </a:xfr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ln>
        <a:effectLst/>
      </dgm:spPr>
      <dgm:t>
        <a:bodyPr/>
        <a:lstStyle/>
        <a:p>
          <a:pPr>
            <a:buFont typeface="Arial"/>
            <a:buNone/>
          </a:pPr>
          <a:r>
            <a:rPr lang="en-US" sz="1600" b="0" dirty="0">
              <a:solidFill>
                <a:schemeClr val="tx1">
                  <a:lumMod val="50000"/>
                </a:schemeClr>
              </a:solidFill>
              <a:latin typeface="Arial"/>
              <a:ea typeface="+mn-ea"/>
              <a:cs typeface="+mn-cs"/>
            </a:rPr>
            <a:t>-&gt;additional Annex with information on financial support to third parties (if applicable)</a:t>
          </a:r>
        </a:p>
      </dgm:t>
    </dgm:pt>
    <dgm:pt modelId="{109FB10A-2913-4040-986E-D21E835CD0DF}" type="parTrans" cxnId="{E692AACF-D7D1-481B-8147-2AB6D779D467}">
      <dgm:prSet/>
      <dgm:spPr/>
      <dgm:t>
        <a:bodyPr/>
        <a:lstStyle/>
        <a:p>
          <a:endParaRPr lang="de-DE"/>
        </a:p>
      </dgm:t>
    </dgm:pt>
    <dgm:pt modelId="{3B00A16E-1A3E-4724-AD4F-11DF2CC1A80E}" type="sibTrans" cxnId="{E692AACF-D7D1-481B-8147-2AB6D779D467}">
      <dgm:prSet/>
      <dgm:spPr/>
      <dgm:t>
        <a:bodyPr/>
        <a:lstStyle/>
        <a:p>
          <a:endParaRPr lang="de-DE"/>
        </a:p>
      </dgm:t>
    </dgm:pt>
    <dgm:pt modelId="{B7C0AF9F-7B47-4D07-A5CB-C68BB5DE044F}" type="pres">
      <dgm:prSet presAssocID="{907C14BB-60AC-4B8D-A077-2D1195426255}" presName="Name0" presStyleCnt="0">
        <dgm:presLayoutVars>
          <dgm:dir/>
          <dgm:animLvl val="lvl"/>
          <dgm:resizeHandles val="exact"/>
        </dgm:presLayoutVars>
      </dgm:prSet>
      <dgm:spPr/>
    </dgm:pt>
    <dgm:pt modelId="{3BE640A1-10CF-489B-9866-D5840F88CD12}" type="pres">
      <dgm:prSet presAssocID="{AEC7EC06-7BF3-4537-948F-4D4CE7CB2AB3}" presName="linNode" presStyleCnt="0"/>
      <dgm:spPr/>
    </dgm:pt>
    <dgm:pt modelId="{E99ADE93-6126-4931-AF72-D4CA390318D1}" type="pres">
      <dgm:prSet presAssocID="{AEC7EC06-7BF3-4537-948F-4D4CE7CB2AB3}" presName="parTx" presStyleLbl="revTx" presStyleIdx="0" presStyleCnt="2">
        <dgm:presLayoutVars>
          <dgm:chMax val="1"/>
          <dgm:bulletEnabled val="1"/>
        </dgm:presLayoutVars>
      </dgm:prSet>
      <dgm:spPr>
        <a:prstGeom prst="rect">
          <a:avLst/>
        </a:prstGeom>
      </dgm:spPr>
    </dgm:pt>
    <dgm:pt modelId="{CEF07872-0229-408D-88CB-ADEA4FBEDD83}" type="pres">
      <dgm:prSet presAssocID="{AEC7EC06-7BF3-4537-948F-4D4CE7CB2AB3}" presName="bracket" presStyleLbl="parChTrans1D1" presStyleIdx="0" presStyleCnt="2"/>
      <dgm:spPr>
        <a:xfrm>
          <a:off x="2133599" y="479812"/>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C66CA9C3-CC56-4B95-9BB5-274E0E10D78B}" type="pres">
      <dgm:prSet presAssocID="{AEC7EC06-7BF3-4537-948F-4D4CE7CB2AB3}" presName="spH" presStyleCnt="0"/>
      <dgm:spPr/>
    </dgm:pt>
    <dgm:pt modelId="{C0EBEF00-DA8D-4375-97C2-CDEEA7479D7D}" type="pres">
      <dgm:prSet presAssocID="{AEC7EC06-7BF3-4537-948F-4D4CE7CB2AB3}" presName="desTx" presStyleLbl="node1" presStyleIdx="0" presStyleCnt="2">
        <dgm:presLayoutVars>
          <dgm:bulletEnabled val="1"/>
        </dgm:presLayoutVars>
      </dgm:prSet>
      <dgm:spPr>
        <a:prstGeom prst="rect">
          <a:avLst/>
        </a:prstGeom>
      </dgm:spPr>
    </dgm:pt>
    <dgm:pt modelId="{7E2DAF11-8A2F-4675-9419-AED474F2BD82}" type="pres">
      <dgm:prSet presAssocID="{EC27E738-6668-4795-97FB-06D37D48F0AC}" presName="spV" presStyleCnt="0"/>
      <dgm:spPr/>
    </dgm:pt>
    <dgm:pt modelId="{9FB32E4C-8E34-4963-9434-7081BBFAC456}" type="pres">
      <dgm:prSet presAssocID="{A5F88E68-522D-4B5B-BDCB-9B2C5C7322DA}" presName="linNode" presStyleCnt="0"/>
      <dgm:spPr/>
    </dgm:pt>
    <dgm:pt modelId="{0ED25E80-085D-4764-8271-009327B9C06E}" type="pres">
      <dgm:prSet presAssocID="{A5F88E68-522D-4B5B-BDCB-9B2C5C7322DA}" presName="parTx" presStyleLbl="revTx" presStyleIdx="1" presStyleCnt="2">
        <dgm:presLayoutVars>
          <dgm:chMax val="1"/>
          <dgm:bulletEnabled val="1"/>
        </dgm:presLayoutVars>
      </dgm:prSet>
      <dgm:spPr>
        <a:prstGeom prst="rect">
          <a:avLst/>
        </a:prstGeom>
      </dgm:spPr>
    </dgm:pt>
    <dgm:pt modelId="{29D9EFE2-1F8C-46DE-8B80-9D5DE7EDBEBA}" type="pres">
      <dgm:prSet presAssocID="{A5F88E68-522D-4B5B-BDCB-9B2C5C7322DA}" presName="bracket" presStyleLbl="parChTrans1D1" presStyleIdx="1" presStyleCnt="2"/>
      <dgm:spPr>
        <a:xfrm>
          <a:off x="2133599" y="2000812"/>
          <a:ext cx="426720" cy="2091375"/>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ln>
        <a:effectLst/>
      </dgm:spPr>
    </dgm:pt>
    <dgm:pt modelId="{9EC7E793-4FB7-4737-B276-B06C9770CE73}" type="pres">
      <dgm:prSet presAssocID="{A5F88E68-522D-4B5B-BDCB-9B2C5C7322DA}" presName="spH" presStyleCnt="0"/>
      <dgm:spPr/>
    </dgm:pt>
    <dgm:pt modelId="{40B6793A-09F1-4EB9-AA1E-859CE3E1A9C9}" type="pres">
      <dgm:prSet presAssocID="{A5F88E68-522D-4B5B-BDCB-9B2C5C7322DA}" presName="desTx" presStyleLbl="node1" presStyleIdx="1" presStyleCnt="2">
        <dgm:presLayoutVars>
          <dgm:bulletEnabled val="1"/>
        </dgm:presLayoutVars>
      </dgm:prSet>
      <dgm:spPr>
        <a:prstGeom prst="rect">
          <a:avLst/>
        </a:prstGeom>
      </dgm:spPr>
    </dgm:pt>
  </dgm:ptLst>
  <dgm:cxnLst>
    <dgm:cxn modelId="{2809EB14-CC17-4619-AF47-0541DFC6DE58}" srcId="{A5F88E68-522D-4B5B-BDCB-9B2C5C7322DA}" destId="{D6963EA9-4662-4D0E-9927-F95C7B2F32CC}" srcOrd="1" destOrd="0" parTransId="{14DB5E81-2A50-43E3-805D-985A987A1C95}" sibTransId="{C674ECA7-D21D-4C6A-8E50-BDE505DD84E2}"/>
    <dgm:cxn modelId="{34291B45-FF2D-43A0-BF07-572199C89175}" type="presOf" srcId="{B76B9A87-9891-4B7F-BC56-8A96306E5E07}" destId="{40B6793A-09F1-4EB9-AA1E-859CE3E1A9C9}" srcOrd="0" destOrd="2" presId="urn:diagrams.loki3.com/BracketList+Icon#1"/>
    <dgm:cxn modelId="{A782F860-31CF-470E-94AD-2CE11280E73D}" type="presOf" srcId="{C16D9694-C2DF-4BE0-8838-228CCC12ACF7}" destId="{40B6793A-09F1-4EB9-AA1E-859CE3E1A9C9}" srcOrd="0" destOrd="0" presId="urn:diagrams.loki3.com/BracketList+Icon#1"/>
    <dgm:cxn modelId="{656C5162-66CD-471A-A1B1-C1055E951B29}" type="presOf" srcId="{A8A3B8B3-FE93-49DF-9179-F68675E06908}" destId="{C0EBEF00-DA8D-4375-97C2-CDEEA7479D7D}" srcOrd="0" destOrd="0" presId="urn:diagrams.loki3.com/BracketList+Icon#1"/>
    <dgm:cxn modelId="{C64A8970-C643-4414-BB3C-E6AE7D070D22}" type="presOf" srcId="{AEC7EC06-7BF3-4537-948F-4D4CE7CB2AB3}" destId="{E99ADE93-6126-4931-AF72-D4CA390318D1}" srcOrd="0" destOrd="0" presId="urn:diagrams.loki3.com/BracketList+Icon#1"/>
    <dgm:cxn modelId="{818C1979-5CF5-409A-A46A-078F5E249CE7}" type="presOf" srcId="{907C14BB-60AC-4B8D-A077-2D1195426255}" destId="{B7C0AF9F-7B47-4D07-A5CB-C68BB5DE044F}" srcOrd="0" destOrd="0" presId="urn:diagrams.loki3.com/BracketList+Icon#1"/>
    <dgm:cxn modelId="{949C6B7D-F861-4AFA-94F0-E9A82B9B56FD}" type="presOf" srcId="{A5F88E68-522D-4B5B-BDCB-9B2C5C7322DA}" destId="{0ED25E80-085D-4764-8271-009327B9C06E}" srcOrd="0" destOrd="0" presId="urn:diagrams.loki3.com/BracketList+Icon#1"/>
    <dgm:cxn modelId="{7E4A1CB1-6329-4181-894B-0BECCED3BAD9}" srcId="{907C14BB-60AC-4B8D-A077-2D1195426255}" destId="{A5F88E68-522D-4B5B-BDCB-9B2C5C7322DA}" srcOrd="1" destOrd="0" parTransId="{743AEBA5-8950-4D45-84A8-4B9A1109152B}" sibTransId="{7FBD3DB5-7D1B-4144-A8E3-6AB2DFDB726F}"/>
    <dgm:cxn modelId="{B5837BB2-5FBA-4199-A6DE-A7A78EA6CD27}" srcId="{A5F88E68-522D-4B5B-BDCB-9B2C5C7322DA}" destId="{C16D9694-C2DF-4BE0-8838-228CCC12ACF7}" srcOrd="0" destOrd="0" parTransId="{BD1CE65F-5246-4763-908E-75F27B680C57}" sibTransId="{9391BCBB-3D11-4736-AC06-CBAF09F0CD27}"/>
    <dgm:cxn modelId="{2BC52ABA-40F9-45CE-ADBE-D1CA5B042BC4}" srcId="{907C14BB-60AC-4B8D-A077-2D1195426255}" destId="{AEC7EC06-7BF3-4537-948F-4D4CE7CB2AB3}" srcOrd="0" destOrd="0" parTransId="{0B2024D2-4222-416E-9D0D-AA5816C0FBDD}" sibTransId="{EC27E738-6668-4795-97FB-06D37D48F0AC}"/>
    <dgm:cxn modelId="{3736D7BA-C506-4159-9011-F23432B7D79E}" type="presOf" srcId="{D6963EA9-4662-4D0E-9927-F95C7B2F32CC}" destId="{40B6793A-09F1-4EB9-AA1E-859CE3E1A9C9}" srcOrd="0" destOrd="1" presId="urn:diagrams.loki3.com/BracketList+Icon#1"/>
    <dgm:cxn modelId="{E692AACF-D7D1-481B-8147-2AB6D779D467}" srcId="{A5F88E68-522D-4B5B-BDCB-9B2C5C7322DA}" destId="{398BD1B8-AE03-4360-A489-6E13E50473ED}" srcOrd="3" destOrd="0" parTransId="{109FB10A-2913-4040-986E-D21E835CD0DF}" sibTransId="{3B00A16E-1A3E-4724-AD4F-11DF2CC1A80E}"/>
    <dgm:cxn modelId="{FC9EFDDF-FD77-4EBD-91D8-42EDA5BBB3AA}" type="presOf" srcId="{398BD1B8-AE03-4360-A489-6E13E50473ED}" destId="{40B6793A-09F1-4EB9-AA1E-859CE3E1A9C9}" srcOrd="0" destOrd="3" presId="urn:diagrams.loki3.com/BracketList+Icon#1"/>
    <dgm:cxn modelId="{18934CE0-75FD-439F-96CB-43A5446164CC}" srcId="{A5F88E68-522D-4B5B-BDCB-9B2C5C7322DA}" destId="{B76B9A87-9891-4B7F-BC56-8A96306E5E07}" srcOrd="2" destOrd="0" parTransId="{473850FB-D8D4-4532-8E04-3C3A27EF11DC}" sibTransId="{4403E159-8743-4AC6-B0F5-15998BB8D949}"/>
    <dgm:cxn modelId="{E30E16FB-8694-4AED-9FE2-6694EFE75A18}" srcId="{AEC7EC06-7BF3-4537-948F-4D4CE7CB2AB3}" destId="{A8A3B8B3-FE93-49DF-9179-F68675E06908}" srcOrd="0" destOrd="0" parTransId="{FD62E5A6-030A-4D81-9CF2-9134CE33FE21}" sibTransId="{C746299E-283D-4D90-B4D0-36458822AB3C}"/>
    <dgm:cxn modelId="{EA9AD29A-F1E0-4AE7-BA01-63AB5F830F1E}" type="presParOf" srcId="{B7C0AF9F-7B47-4D07-A5CB-C68BB5DE044F}" destId="{3BE640A1-10CF-489B-9866-D5840F88CD12}" srcOrd="0" destOrd="0" presId="urn:diagrams.loki3.com/BracketList+Icon#1"/>
    <dgm:cxn modelId="{86E4413C-5D0C-4C87-A2F2-16D5D10A93F5}" type="presParOf" srcId="{3BE640A1-10CF-489B-9866-D5840F88CD12}" destId="{E99ADE93-6126-4931-AF72-D4CA390318D1}" srcOrd="0" destOrd="0" presId="urn:diagrams.loki3.com/BracketList+Icon#1"/>
    <dgm:cxn modelId="{1A165288-5E21-4D54-9E60-8D9F5D36B807}" type="presParOf" srcId="{3BE640A1-10CF-489B-9866-D5840F88CD12}" destId="{CEF07872-0229-408D-88CB-ADEA4FBEDD83}" srcOrd="1" destOrd="0" presId="urn:diagrams.loki3.com/BracketList+Icon#1"/>
    <dgm:cxn modelId="{F0A6F170-ACE9-47C4-AAE2-01A60309CFEF}" type="presParOf" srcId="{3BE640A1-10CF-489B-9866-D5840F88CD12}" destId="{C66CA9C3-CC56-4B95-9BB5-274E0E10D78B}" srcOrd="2" destOrd="0" presId="urn:diagrams.loki3.com/BracketList+Icon#1"/>
    <dgm:cxn modelId="{A1208AC3-A67C-4C6D-94CE-8EE68290B6A8}" type="presParOf" srcId="{3BE640A1-10CF-489B-9866-D5840F88CD12}" destId="{C0EBEF00-DA8D-4375-97C2-CDEEA7479D7D}" srcOrd="3" destOrd="0" presId="urn:diagrams.loki3.com/BracketList+Icon#1"/>
    <dgm:cxn modelId="{D1797E36-3A7A-4CB7-8BCC-CFBE63C49244}" type="presParOf" srcId="{B7C0AF9F-7B47-4D07-A5CB-C68BB5DE044F}" destId="{7E2DAF11-8A2F-4675-9419-AED474F2BD82}" srcOrd="1" destOrd="0" presId="urn:diagrams.loki3.com/BracketList+Icon#1"/>
    <dgm:cxn modelId="{2E861359-01FE-44A9-82F7-383F65116F26}" type="presParOf" srcId="{B7C0AF9F-7B47-4D07-A5CB-C68BB5DE044F}" destId="{9FB32E4C-8E34-4963-9434-7081BBFAC456}" srcOrd="2" destOrd="0" presId="urn:diagrams.loki3.com/BracketList+Icon#1"/>
    <dgm:cxn modelId="{7B055046-92A4-414C-9539-379AF027E94B}" type="presParOf" srcId="{9FB32E4C-8E34-4963-9434-7081BBFAC456}" destId="{0ED25E80-085D-4764-8271-009327B9C06E}" srcOrd="0" destOrd="0" presId="urn:diagrams.loki3.com/BracketList+Icon#1"/>
    <dgm:cxn modelId="{638DFFB6-BBB7-481C-98E7-BA6D47097C0A}" type="presParOf" srcId="{9FB32E4C-8E34-4963-9434-7081BBFAC456}" destId="{29D9EFE2-1F8C-46DE-8B80-9D5DE7EDBEBA}" srcOrd="1" destOrd="0" presId="urn:diagrams.loki3.com/BracketList+Icon#1"/>
    <dgm:cxn modelId="{74A5A51F-F8AC-4FD4-855D-0CCA9B4C9E25}" type="presParOf" srcId="{9FB32E4C-8E34-4963-9434-7081BBFAC456}" destId="{9EC7E793-4FB7-4737-B276-B06C9770CE73}" srcOrd="2" destOrd="0" presId="urn:diagrams.loki3.com/BracketList+Icon#1"/>
    <dgm:cxn modelId="{59483C6A-172F-425A-BC4A-9BCD4570CDF3}" type="presParOf" srcId="{9FB32E4C-8E34-4963-9434-7081BBFAC456}" destId="{40B6793A-09F1-4EB9-AA1E-859CE3E1A9C9}" srcOrd="3" destOrd="0" presId="urn:diagrams.loki3.com/BracketList+Ic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6C21E3-A70F-4B48-B879-5F62E724472C}">
      <dsp:nvSpPr>
        <dsp:cNvPr id="0" name=""/>
        <dsp:cNvSpPr/>
      </dsp:nvSpPr>
      <dsp:spPr>
        <a:xfrm>
          <a:off x="88273" y="662609"/>
          <a:ext cx="1797432" cy="718973"/>
        </a:xfrm>
        <a:prstGeom prst="homePlat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32004" rIns="16002" bIns="32004" numCol="1" spcCol="1270" anchor="ctr" anchorCtr="0">
          <a:noAutofit/>
        </a:bodyPr>
        <a:lstStyle/>
        <a:p>
          <a:pPr marL="0" lvl="0" indent="0" algn="ctr" defTabSz="533400">
            <a:lnSpc>
              <a:spcPct val="90000"/>
            </a:lnSpc>
            <a:spcBef>
              <a:spcPct val="0"/>
            </a:spcBef>
            <a:spcAft>
              <a:spcPct val="35000"/>
            </a:spcAft>
            <a:buNone/>
          </a:pPr>
          <a:r>
            <a:rPr lang="es-ES_tradnl" sz="1200" kern="1200"/>
            <a:t>Impact orientation in programmes and calls</a:t>
          </a:r>
          <a:endParaRPr lang="es-ES" sz="1200" kern="1200" dirty="0"/>
        </a:p>
      </dsp:txBody>
      <dsp:txXfrm>
        <a:off x="88273" y="662609"/>
        <a:ext cx="1617689" cy="718973"/>
      </dsp:txXfrm>
    </dsp:sp>
    <dsp:sp modelId="{F397C696-DAA1-6645-9EA7-87973AEB65B7}">
      <dsp:nvSpPr>
        <dsp:cNvPr id="0" name=""/>
        <dsp:cNvSpPr/>
      </dsp:nvSpPr>
      <dsp:spPr>
        <a:xfrm>
          <a:off x="1438436" y="675147"/>
          <a:ext cx="1797432" cy="71897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ES" sz="1200" kern="1200" dirty="0"/>
            <a:t>Expected impact required in proposals </a:t>
          </a:r>
        </a:p>
      </dsp:txBody>
      <dsp:txXfrm>
        <a:off x="1797923" y="675147"/>
        <a:ext cx="1078459" cy="718973"/>
      </dsp:txXfrm>
    </dsp:sp>
    <dsp:sp modelId="{20C28A3A-6DE8-46D0-877E-52B67E72AB7A}">
      <dsp:nvSpPr>
        <dsp:cNvPr id="0" name=""/>
        <dsp:cNvSpPr/>
      </dsp:nvSpPr>
      <dsp:spPr>
        <a:xfrm>
          <a:off x="2876382" y="675147"/>
          <a:ext cx="1797432" cy="71897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ES" sz="1200" kern="1200"/>
            <a:t>Impact oriented project planning</a:t>
          </a:r>
          <a:endParaRPr lang="es-ES" sz="1200" kern="1200" dirty="0"/>
        </a:p>
      </dsp:txBody>
      <dsp:txXfrm>
        <a:off x="3235869" y="675147"/>
        <a:ext cx="1078459" cy="718973"/>
      </dsp:txXfrm>
    </dsp:sp>
    <dsp:sp modelId="{CDC53BD1-D21D-464B-87CB-3894314AF228}">
      <dsp:nvSpPr>
        <dsp:cNvPr id="0" name=""/>
        <dsp:cNvSpPr/>
      </dsp:nvSpPr>
      <dsp:spPr>
        <a:xfrm>
          <a:off x="4314328" y="675147"/>
          <a:ext cx="1797432" cy="71897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ES" sz="1200" kern="1200" dirty="0" err="1"/>
            <a:t>Expected</a:t>
          </a:r>
          <a:r>
            <a:rPr lang="es-ES" sz="1200" kern="1200" dirty="0"/>
            <a:t> </a:t>
          </a:r>
          <a:r>
            <a:rPr lang="es-ES" sz="1200" kern="1200" dirty="0" err="1"/>
            <a:t>impact</a:t>
          </a:r>
          <a:r>
            <a:rPr lang="es-ES" sz="1200" kern="1200" dirty="0"/>
            <a:t> as </a:t>
          </a:r>
          <a:r>
            <a:rPr lang="es-ES" sz="1200" kern="1200" dirty="0" err="1"/>
            <a:t>key</a:t>
          </a:r>
          <a:r>
            <a:rPr lang="es-ES" sz="1200" kern="1200" dirty="0"/>
            <a:t> </a:t>
          </a:r>
          <a:r>
            <a:rPr lang="es-ES" sz="1200" kern="1200" dirty="0" err="1"/>
            <a:t>criteria</a:t>
          </a:r>
          <a:r>
            <a:rPr lang="es-ES" sz="1200" kern="1200" dirty="0"/>
            <a:t> in </a:t>
          </a:r>
          <a:r>
            <a:rPr lang="es-ES" sz="1200" kern="1200" dirty="0" err="1"/>
            <a:t>evaluation</a:t>
          </a:r>
          <a:endParaRPr lang="es-ES" sz="1200" kern="1200" dirty="0"/>
        </a:p>
      </dsp:txBody>
      <dsp:txXfrm>
        <a:off x="4673815" y="675147"/>
        <a:ext cx="1078459" cy="718973"/>
      </dsp:txXfrm>
    </dsp:sp>
    <dsp:sp modelId="{77FC643E-1EA0-6B45-8863-6161F0735C43}">
      <dsp:nvSpPr>
        <dsp:cNvPr id="0" name=""/>
        <dsp:cNvSpPr/>
      </dsp:nvSpPr>
      <dsp:spPr>
        <a:xfrm>
          <a:off x="5752274" y="675147"/>
          <a:ext cx="1943635" cy="71897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ES_tradnl" sz="1200" kern="1200"/>
            <a:t>Impact oriented project implementation</a:t>
          </a:r>
          <a:endParaRPr lang="es-ES" sz="1200" kern="1200" dirty="0"/>
        </a:p>
      </dsp:txBody>
      <dsp:txXfrm>
        <a:off x="6111761" y="675147"/>
        <a:ext cx="1224662" cy="718973"/>
      </dsp:txXfrm>
    </dsp:sp>
    <dsp:sp modelId="{841275C6-B2FB-4598-A262-49D9D79C8374}">
      <dsp:nvSpPr>
        <dsp:cNvPr id="0" name=""/>
        <dsp:cNvSpPr/>
      </dsp:nvSpPr>
      <dsp:spPr>
        <a:xfrm>
          <a:off x="7336423" y="675147"/>
          <a:ext cx="1797432" cy="718973"/>
        </a:xfrm>
        <a:prstGeom prst="chevron">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32004" rIns="16002" bIns="32004" numCol="1" spcCol="1270" anchor="ctr" anchorCtr="0">
          <a:noAutofit/>
        </a:bodyPr>
        <a:lstStyle/>
        <a:p>
          <a:pPr marL="0" lvl="0" indent="0" algn="ctr" defTabSz="533400">
            <a:lnSpc>
              <a:spcPct val="90000"/>
            </a:lnSpc>
            <a:spcBef>
              <a:spcPct val="0"/>
            </a:spcBef>
            <a:spcAft>
              <a:spcPct val="35000"/>
            </a:spcAft>
            <a:buNone/>
          </a:pPr>
          <a:r>
            <a:rPr lang="es-ES" sz="1200" kern="1200" dirty="0" err="1"/>
            <a:t>Impact</a:t>
          </a:r>
          <a:r>
            <a:rPr lang="es-ES" sz="1200" kern="1200" dirty="0"/>
            <a:t> </a:t>
          </a:r>
          <a:r>
            <a:rPr lang="es-ES" sz="1200" kern="1200" dirty="0" err="1"/>
            <a:t>plans</a:t>
          </a:r>
          <a:r>
            <a:rPr lang="es-ES" sz="1200" kern="1200" dirty="0"/>
            <a:t> </a:t>
          </a:r>
          <a:r>
            <a:rPr lang="es-ES" sz="1200" kern="1200" dirty="0" err="1"/>
            <a:t>beyond</a:t>
          </a:r>
          <a:r>
            <a:rPr lang="es-ES" sz="1200" kern="1200" dirty="0"/>
            <a:t> </a:t>
          </a:r>
          <a:r>
            <a:rPr lang="es-ES" sz="1200" kern="1200" dirty="0" err="1"/>
            <a:t>project</a:t>
          </a:r>
          <a:r>
            <a:rPr lang="es-ES" sz="1200" kern="1200" dirty="0"/>
            <a:t> </a:t>
          </a:r>
          <a:r>
            <a:rPr lang="es-ES" sz="1200" kern="1200" dirty="0" err="1"/>
            <a:t>end</a:t>
          </a:r>
          <a:endParaRPr lang="es-ES" sz="1200" kern="1200" dirty="0"/>
        </a:p>
      </dsp:txBody>
      <dsp:txXfrm>
        <a:off x="7695910" y="675147"/>
        <a:ext cx="1078459" cy="7189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9ADE93-6126-4931-AF72-D4CA390318D1}">
      <dsp:nvSpPr>
        <dsp:cNvPr id="0" name=""/>
        <dsp:cNvSpPr/>
      </dsp:nvSpPr>
      <dsp:spPr>
        <a:xfrm>
          <a:off x="0" y="509348"/>
          <a:ext cx="2133600" cy="1287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A </a:t>
          </a:r>
          <a:r>
            <a:rPr lang="en-US" sz="1800" kern="1200" dirty="0">
              <a:solidFill>
                <a:srgbClr val="3F3F3F">
                  <a:hueOff val="0"/>
                  <a:satOff val="0"/>
                  <a:lumOff val="0"/>
                  <a:alphaOff val="0"/>
                </a:srgbClr>
              </a:solidFill>
              <a:latin typeface="Arial"/>
              <a:ea typeface="+mn-ea"/>
              <a:cs typeface="+mn-cs"/>
            </a:rPr>
            <a:t>(online form)</a:t>
          </a:r>
          <a:endParaRPr lang="pt-PT" sz="1800" kern="1200" dirty="0">
            <a:solidFill>
              <a:srgbClr val="3F3F3F">
                <a:hueOff val="0"/>
                <a:satOff val="0"/>
                <a:lumOff val="0"/>
                <a:alphaOff val="0"/>
              </a:srgbClr>
            </a:solidFill>
            <a:latin typeface="Arial"/>
            <a:ea typeface="+mn-ea"/>
            <a:cs typeface="+mn-cs"/>
          </a:endParaRPr>
        </a:p>
      </dsp:txBody>
      <dsp:txXfrm>
        <a:off x="0" y="509348"/>
        <a:ext cx="2133600" cy="1287000"/>
      </dsp:txXfrm>
    </dsp:sp>
    <dsp:sp modelId="{CEF07872-0229-408D-88CB-ADEA4FBEDD83}">
      <dsp:nvSpPr>
        <dsp:cNvPr id="0" name=""/>
        <dsp:cNvSpPr/>
      </dsp:nvSpPr>
      <dsp:spPr>
        <a:xfrm>
          <a:off x="2133599" y="509348"/>
          <a:ext cx="426720" cy="1287000"/>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C0EBEF00-DA8D-4375-97C2-CDEEA7479D7D}">
      <dsp:nvSpPr>
        <dsp:cNvPr id="0" name=""/>
        <dsp:cNvSpPr/>
      </dsp:nvSpPr>
      <dsp:spPr>
        <a:xfrm>
          <a:off x="2731007" y="509348"/>
          <a:ext cx="5803392" cy="1287000"/>
        </a:xfrm>
        <a:prstGeom prst="rect">
          <a:avLst/>
        </a:prstGeom>
        <a:solidFill>
          <a:srgbClr val="304C92">
            <a:alpha val="90000"/>
            <a:hueOff val="0"/>
            <a:satOff val="0"/>
            <a:lumOff val="0"/>
            <a:alphaOff val="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Char char="•"/>
          </a:pPr>
          <a:r>
            <a:rPr lang="en-GB" sz="2400" b="0" i="0" kern="1200" dirty="0">
              <a:solidFill>
                <a:sysClr val="window" lastClr="FFFFFF"/>
              </a:solidFill>
              <a:latin typeface="Arial"/>
              <a:ea typeface="+mn-ea"/>
              <a:cs typeface="+mn-cs"/>
            </a:rPr>
            <a:t>Administrative forms</a:t>
          </a:r>
          <a:endParaRPr lang="pt-PT" sz="2400" b="0" i="0" kern="1200" dirty="0">
            <a:solidFill>
              <a:sysClr val="window" lastClr="FFFFFF"/>
            </a:solidFill>
            <a:latin typeface="Arial"/>
            <a:ea typeface="+mn-ea"/>
            <a:cs typeface="+mn-cs"/>
          </a:endParaRPr>
        </a:p>
      </dsp:txBody>
      <dsp:txXfrm>
        <a:off x="2731007" y="509348"/>
        <a:ext cx="5803392" cy="1287000"/>
      </dsp:txXfrm>
    </dsp:sp>
    <dsp:sp modelId="{0ED25E80-085D-4764-8271-009327B9C06E}">
      <dsp:nvSpPr>
        <dsp:cNvPr id="0" name=""/>
        <dsp:cNvSpPr/>
      </dsp:nvSpPr>
      <dsp:spPr>
        <a:xfrm>
          <a:off x="0" y="2382890"/>
          <a:ext cx="2133600" cy="1327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032" tIns="91440" rIns="256032" bIns="9144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rgbClr val="3F3F3F">
                  <a:hueOff val="0"/>
                  <a:satOff val="0"/>
                  <a:lumOff val="0"/>
                  <a:alphaOff val="0"/>
                </a:srgbClr>
              </a:solidFill>
              <a:latin typeface="Arial"/>
              <a:ea typeface="+mn-ea"/>
              <a:cs typeface="+mn-cs"/>
            </a:rPr>
            <a:t>Part B </a:t>
          </a:r>
        </a:p>
        <a:p>
          <a:pPr marL="0" lvl="0" indent="0" algn="ctr" defTabSz="1600200">
            <a:lnSpc>
              <a:spcPct val="90000"/>
            </a:lnSpc>
            <a:spcBef>
              <a:spcPct val="0"/>
            </a:spcBef>
            <a:spcAft>
              <a:spcPct val="35000"/>
            </a:spcAft>
            <a:buNone/>
          </a:pPr>
          <a:r>
            <a:rPr lang="en-US" sz="1800" kern="1200" dirty="0">
              <a:solidFill>
                <a:srgbClr val="3F3F3F">
                  <a:hueOff val="0"/>
                  <a:satOff val="0"/>
                  <a:lumOff val="0"/>
                  <a:alphaOff val="0"/>
                </a:srgbClr>
              </a:solidFill>
              <a:latin typeface="Arial"/>
              <a:ea typeface="+mn-ea"/>
              <a:cs typeface="+mn-cs"/>
            </a:rPr>
            <a:t>(to be uploaded as pdf PDF)</a:t>
          </a:r>
          <a:endParaRPr lang="pt-PT" sz="1800" kern="1200" dirty="0">
            <a:solidFill>
              <a:srgbClr val="3F3F3F">
                <a:hueOff val="0"/>
                <a:satOff val="0"/>
                <a:lumOff val="0"/>
                <a:alphaOff val="0"/>
              </a:srgbClr>
            </a:solidFill>
            <a:latin typeface="Arial"/>
            <a:ea typeface="+mn-ea"/>
            <a:cs typeface="+mn-cs"/>
          </a:endParaRPr>
        </a:p>
      </dsp:txBody>
      <dsp:txXfrm>
        <a:off x="0" y="2382890"/>
        <a:ext cx="2133600" cy="1327218"/>
      </dsp:txXfrm>
    </dsp:sp>
    <dsp:sp modelId="{29D9EFE2-1F8C-46DE-8B80-9D5DE7EDBEBA}">
      <dsp:nvSpPr>
        <dsp:cNvPr id="0" name=""/>
        <dsp:cNvSpPr/>
      </dsp:nvSpPr>
      <dsp:spPr>
        <a:xfrm>
          <a:off x="2133599" y="2030348"/>
          <a:ext cx="426720" cy="2032303"/>
        </a:xfrm>
        <a:prstGeom prst="leftBrace">
          <a:avLst>
            <a:gd name="adj1" fmla="val 35000"/>
            <a:gd name="adj2" fmla="val 50000"/>
          </a:avLst>
        </a:prstGeom>
        <a:noFill/>
        <a:ln w="25400" cap="flat" cmpd="sng" algn="ctr">
          <a:solidFill>
            <a:srgbClr val="304C92">
              <a:shade val="80000"/>
              <a:hueOff val="0"/>
              <a:satOff val="0"/>
              <a:lumOff val="0"/>
              <a:alphaOff val="0"/>
            </a:srgbClr>
          </a:solidFill>
          <a:prstDash val="solid"/>
          <a:miter lim="800000"/>
        </a:ln>
        <a:effectLst/>
      </dsp:spPr>
      <dsp:style>
        <a:lnRef idx="2">
          <a:scrgbClr r="0" g="0" b="0"/>
        </a:lnRef>
        <a:fillRef idx="0">
          <a:scrgbClr r="0" g="0" b="0"/>
        </a:fillRef>
        <a:effectRef idx="0">
          <a:scrgbClr r="0" g="0" b="0"/>
        </a:effectRef>
        <a:fontRef idx="minor"/>
      </dsp:style>
    </dsp:sp>
    <dsp:sp modelId="{40B6793A-09F1-4EB9-AA1E-859CE3E1A9C9}">
      <dsp:nvSpPr>
        <dsp:cNvPr id="0" name=""/>
        <dsp:cNvSpPr/>
      </dsp:nvSpPr>
      <dsp:spPr>
        <a:xfrm>
          <a:off x="2731007" y="2030348"/>
          <a:ext cx="5803392" cy="2032303"/>
        </a:xfrm>
        <a:prstGeom prst="rect">
          <a:avLst/>
        </a:prstGeom>
        <a:solidFill>
          <a:srgbClr val="304C92">
            <a:alpha val="90000"/>
            <a:hueOff val="0"/>
            <a:satOff val="0"/>
            <a:lumOff val="0"/>
            <a:alphaOff val="-40000"/>
          </a:srgbClr>
        </a:solidFill>
        <a:ln w="254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Font typeface="Arial"/>
            <a:buAutoNum type="arabicPeriod"/>
          </a:pPr>
          <a:r>
            <a:rPr lang="en-US" sz="2400" b="0" kern="1200" dirty="0">
              <a:solidFill>
                <a:srgbClr val="FF0000"/>
              </a:solidFill>
              <a:latin typeface="Arial"/>
              <a:ea typeface="+mn-ea"/>
              <a:cs typeface="+mn-cs"/>
            </a:rPr>
            <a:t>Excellence </a:t>
          </a:r>
          <a:endParaRPr lang="pt-PT" sz="2400" b="0" kern="1200" dirty="0">
            <a:solidFill>
              <a:srgbClr val="FF0000"/>
            </a:solidFill>
            <a:latin typeface="Arial"/>
            <a:ea typeface="+mn-ea"/>
            <a:cs typeface="+mn-cs"/>
          </a:endParaRPr>
        </a:p>
        <a:p>
          <a:pPr marL="228600" lvl="1" indent="-228600" algn="l" defTabSz="1066800">
            <a:lnSpc>
              <a:spcPct val="90000"/>
            </a:lnSpc>
            <a:spcBef>
              <a:spcPct val="0"/>
            </a:spcBef>
            <a:spcAft>
              <a:spcPct val="15000"/>
            </a:spcAft>
            <a:buFont typeface="Arial"/>
            <a:buAutoNum type="arabicPeriod"/>
          </a:pPr>
          <a:r>
            <a:rPr lang="en-US" sz="2400" b="0" kern="1200" dirty="0">
              <a:solidFill>
                <a:sysClr val="window" lastClr="FFFFFF"/>
              </a:solidFill>
              <a:latin typeface="Arial"/>
              <a:ea typeface="+mn-ea"/>
              <a:cs typeface="+mn-cs"/>
            </a:rPr>
            <a:t>Impact </a:t>
          </a:r>
        </a:p>
        <a:p>
          <a:pPr marL="228600" lvl="1" indent="-228600" algn="l" defTabSz="1066800">
            <a:lnSpc>
              <a:spcPct val="90000"/>
            </a:lnSpc>
            <a:spcBef>
              <a:spcPct val="0"/>
            </a:spcBef>
            <a:spcAft>
              <a:spcPct val="15000"/>
            </a:spcAft>
            <a:buFont typeface="Arial"/>
            <a:buAutoNum type="arabicPeriod"/>
          </a:pPr>
          <a:r>
            <a:rPr lang="en-US" sz="2400" b="0" kern="1200" dirty="0">
              <a:solidFill>
                <a:schemeClr val="tx2"/>
              </a:solidFill>
              <a:latin typeface="Arial"/>
              <a:ea typeface="+mn-ea"/>
              <a:cs typeface="+mn-cs"/>
            </a:rPr>
            <a:t>Quality and efficiency of implementation</a:t>
          </a:r>
        </a:p>
        <a:p>
          <a:pPr marL="171450" lvl="1" indent="-171450" algn="l" defTabSz="711200">
            <a:lnSpc>
              <a:spcPct val="90000"/>
            </a:lnSpc>
            <a:spcBef>
              <a:spcPct val="0"/>
            </a:spcBef>
            <a:spcAft>
              <a:spcPct val="15000"/>
            </a:spcAft>
            <a:buFont typeface="Arial"/>
            <a:buNone/>
          </a:pPr>
          <a:r>
            <a:rPr lang="en-US" sz="1600" b="0" kern="1200" dirty="0">
              <a:solidFill>
                <a:schemeClr val="tx1">
                  <a:lumMod val="50000"/>
                </a:schemeClr>
              </a:solidFill>
              <a:latin typeface="Arial"/>
              <a:ea typeface="+mn-ea"/>
              <a:cs typeface="+mn-cs"/>
            </a:rPr>
            <a:t>-&gt;additional Annex with information on financial support to third parties (if applicable)</a:t>
          </a:r>
        </a:p>
      </dsp:txBody>
      <dsp:txXfrm>
        <a:off x="2731007" y="2030348"/>
        <a:ext cx="5803392" cy="2032303"/>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diagrams.loki3.com/BracketList+Icon#1">
  <dgm:title val="Lista com Parênteses Rectos Vertical"/>
  <dgm:desc val="Utilizar para mostrar blocos de informações agrupados. Resulta bem com grandes quantidades de texto de Nível 2."/>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3A939EFE-0303-44F6-9A16-FD3B5E015DB1}" type="datetimeFigureOut">
              <a:rPr lang="en-GB" smtClean="0"/>
              <a:t>19/05/2025</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4F04766-77AF-4EBE-9704-229FD5F6AD6A}" type="slidenum">
              <a:rPr lang="en-GB" smtClean="0"/>
              <a:t>‹#›</a:t>
            </a:fld>
            <a:endParaRPr lang="en-GB"/>
          </a:p>
        </p:txBody>
      </p:sp>
    </p:spTree>
    <p:extLst>
      <p:ext uri="{BB962C8B-B14F-4D97-AF65-F5344CB8AC3E}">
        <p14:creationId xmlns:p14="http://schemas.microsoft.com/office/powerpoint/2010/main" val="37889881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3B926D1-0013-4A80-B64E-9D824EE65210}" type="datetimeFigureOut">
              <a:rPr lang="en-GB" smtClean="0"/>
              <a:t>19/05/2025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9CF2995-AB43-4B7C-B8CD-9DC7C3692A9C}" type="slidenum">
              <a:rPr lang="en-GB" smtClean="0"/>
              <a:t>‹#›</a:t>
            </a:fld>
            <a:endParaRPr lang="en-GB"/>
          </a:p>
        </p:txBody>
      </p:sp>
    </p:spTree>
    <p:extLst>
      <p:ext uri="{BB962C8B-B14F-4D97-AF65-F5344CB8AC3E}">
        <p14:creationId xmlns:p14="http://schemas.microsoft.com/office/powerpoint/2010/main" val="146078466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a:p>
        </p:txBody>
      </p:sp>
      <p:sp>
        <p:nvSpPr>
          <p:cNvPr id="4" name="Foliennummernplatzhalter 3"/>
          <p:cNvSpPr>
            <a:spLocks noGrp="1"/>
          </p:cNvSpPr>
          <p:nvPr>
            <p:ph type="sldNum" sz="quarter" idx="10"/>
          </p:nvPr>
        </p:nvSpPr>
        <p:spPr/>
        <p:txBody>
          <a:bodyPr/>
          <a:lstStyle/>
          <a:p>
            <a:fld id="{59CF2995-AB43-4B7C-B8CD-9DC7C3692A9C}" type="slidenum">
              <a:rPr lang="en-GB" smtClean="0"/>
              <a:t>1</a:t>
            </a:fld>
            <a:endParaRPr lang="en-GB"/>
          </a:p>
        </p:txBody>
      </p:sp>
    </p:spTree>
    <p:extLst>
      <p:ext uri="{BB962C8B-B14F-4D97-AF65-F5344CB8AC3E}">
        <p14:creationId xmlns:p14="http://schemas.microsoft.com/office/powerpoint/2010/main" val="143959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2953260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Clr>
                <a:schemeClr val="accent2">
                  <a:lumMod val="75000"/>
                </a:schemeClr>
              </a:buClr>
            </a:pPr>
            <a:r>
              <a:rPr lang="en-GB" sz="1200" i="0" dirty="0"/>
              <a:t>Before</a:t>
            </a:r>
            <a:r>
              <a:rPr lang="en-GB" sz="1200" i="0" baseline="0" dirty="0"/>
              <a:t> explaining to you the differences between C, D&amp;E, it is important to tell you what we are going to D&amp;E, namely project results. </a:t>
            </a:r>
          </a:p>
          <a:p>
            <a:pPr lvl="0">
              <a:buClr>
                <a:schemeClr val="accent2">
                  <a:lumMod val="75000"/>
                </a:schemeClr>
              </a:buClr>
            </a:pPr>
            <a:r>
              <a:rPr lang="en-GB" sz="1200" i="0" baseline="0" dirty="0"/>
              <a:t>These results can take many forms. They are not all tangible like prototypes, new technologies, publications or inventions. They can also be intangible like policy recommendations and knowledge and capacity building.</a:t>
            </a:r>
          </a:p>
          <a:p>
            <a:pPr lvl="0">
              <a:buClr>
                <a:schemeClr val="accent2">
                  <a:lumMod val="75000"/>
                </a:schemeClr>
              </a:buClr>
            </a:pPr>
            <a:endParaRPr lang="en-GB" sz="1200" i="0" baseline="0" dirty="0"/>
          </a:p>
          <a:p>
            <a:pPr lvl="0">
              <a:buClr>
                <a:schemeClr val="accent2">
                  <a:lumMod val="75000"/>
                </a:schemeClr>
              </a:buClr>
            </a:pPr>
            <a:r>
              <a:rPr lang="en-GB" sz="1200" i="0" dirty="0"/>
              <a:t>Administrative deliverables, reports or dissemination materials (e.g. leaflets) are often not results in themselves</a:t>
            </a:r>
          </a:p>
        </p:txBody>
      </p:sp>
      <p:sp>
        <p:nvSpPr>
          <p:cNvPr id="4" name="Slide Number Placeholder 3"/>
          <p:cNvSpPr>
            <a:spLocks noGrp="1"/>
          </p:cNvSpPr>
          <p:nvPr>
            <p:ph type="sldNum" sz="quarter" idx="10"/>
          </p:nvPr>
        </p:nvSpPr>
        <p:spPr/>
        <p:txBody>
          <a:bodyPr/>
          <a:lstStyle/>
          <a:p>
            <a:fld id="{63A390E0-0D73-41BD-B54E-9513D08D3ECC}" type="slidenum">
              <a:rPr lang="en-GB" altLang="en-US" smtClean="0"/>
              <a:pPr/>
              <a:t>6</a:t>
            </a:fld>
            <a:endParaRPr lang="en-GB" altLang="en-US"/>
          </a:p>
        </p:txBody>
      </p:sp>
    </p:spTree>
    <p:extLst>
      <p:ext uri="{BB962C8B-B14F-4D97-AF65-F5344CB8AC3E}">
        <p14:creationId xmlns:p14="http://schemas.microsoft.com/office/powerpoint/2010/main" val="787266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6627993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de-AT" dirty="0"/>
              <a:t>9 </a:t>
            </a:r>
            <a:r>
              <a:rPr lang="de-AT" dirty="0" err="1"/>
              <a:t>story</a:t>
            </a:r>
            <a:r>
              <a:rPr lang="de-AT" dirty="0"/>
              <a:t> </a:t>
            </a:r>
            <a:r>
              <a:rPr lang="de-AT" dirty="0" err="1"/>
              <a:t>lines</a:t>
            </a:r>
            <a:r>
              <a:rPr lang="de-AT" dirty="0"/>
              <a:t> </a:t>
            </a:r>
          </a:p>
          <a:p>
            <a:pPr lvl="0"/>
            <a:r>
              <a:rPr lang="de-AT" dirty="0"/>
              <a:t>Scientific:</a:t>
            </a:r>
            <a:r>
              <a:rPr lang="de-AT" baseline="0" dirty="0"/>
              <a:t> </a:t>
            </a:r>
            <a:r>
              <a:rPr lang="de-AT" dirty="0"/>
              <a:t>EU </a:t>
            </a:r>
            <a:r>
              <a:rPr lang="de-AT" dirty="0" err="1"/>
              <a:t>world</a:t>
            </a:r>
            <a:r>
              <a:rPr lang="de-AT" dirty="0"/>
              <a:t> </a:t>
            </a:r>
            <a:r>
              <a:rPr lang="de-AT" dirty="0" err="1"/>
              <a:t>class</a:t>
            </a:r>
            <a:r>
              <a:rPr lang="de-AT" dirty="0"/>
              <a:t> excellence in </a:t>
            </a:r>
            <a:r>
              <a:rPr lang="de-AT" dirty="0" err="1"/>
              <a:t>science</a:t>
            </a:r>
            <a:r>
              <a:rPr lang="de-AT" dirty="0"/>
              <a:t> (</a:t>
            </a:r>
            <a:r>
              <a:rPr lang="de-AT" dirty="0" err="1"/>
              <a:t>theory</a:t>
            </a:r>
            <a:r>
              <a:rPr lang="de-AT" dirty="0"/>
              <a:t>, </a:t>
            </a:r>
            <a:r>
              <a:rPr lang="de-AT" dirty="0" err="1"/>
              <a:t>methods</a:t>
            </a:r>
            <a:r>
              <a:rPr lang="de-AT" dirty="0"/>
              <a:t>, </a:t>
            </a:r>
            <a:r>
              <a:rPr lang="de-AT" dirty="0" err="1"/>
              <a:t>knowledge</a:t>
            </a:r>
            <a:r>
              <a:rPr lang="de-AT" dirty="0"/>
              <a:t>, </a:t>
            </a:r>
            <a:r>
              <a:rPr lang="de-AT" dirty="0" err="1"/>
              <a:t>application</a:t>
            </a:r>
            <a:r>
              <a:rPr lang="de-AT" dirty="0"/>
              <a:t> </a:t>
            </a:r>
            <a:r>
              <a:rPr lang="de-AT" dirty="0" err="1"/>
              <a:t>of</a:t>
            </a:r>
            <a:r>
              <a:rPr lang="de-AT" dirty="0"/>
              <a:t> </a:t>
            </a:r>
            <a:r>
              <a:rPr lang="de-AT" dirty="0" err="1"/>
              <a:t>science</a:t>
            </a:r>
            <a:r>
              <a:rPr lang="de-AT" dirty="0"/>
              <a:t> </a:t>
            </a:r>
            <a:r>
              <a:rPr lang="de-AT" dirty="0" err="1"/>
              <a:t>results</a:t>
            </a:r>
            <a:r>
              <a:rPr lang="de-AT" dirty="0"/>
              <a:t>)</a:t>
            </a:r>
          </a:p>
          <a:p>
            <a:pPr lvl="0"/>
            <a:r>
              <a:rPr lang="de-AT" dirty="0" err="1"/>
              <a:t>Better</a:t>
            </a:r>
            <a:r>
              <a:rPr lang="de-AT" dirty="0"/>
              <a:t> </a:t>
            </a:r>
            <a:r>
              <a:rPr lang="de-AT" dirty="0" err="1"/>
              <a:t>cross-border</a:t>
            </a:r>
            <a:r>
              <a:rPr lang="de-AT" dirty="0"/>
              <a:t> </a:t>
            </a:r>
            <a:r>
              <a:rPr lang="de-AT" dirty="0" err="1"/>
              <a:t>and</a:t>
            </a:r>
            <a:r>
              <a:rPr lang="de-AT" dirty="0"/>
              <a:t> </a:t>
            </a:r>
            <a:r>
              <a:rPr lang="de-AT" dirty="0" err="1"/>
              <a:t>cross-sector</a:t>
            </a:r>
            <a:r>
              <a:rPr lang="de-AT" dirty="0"/>
              <a:t> </a:t>
            </a:r>
            <a:r>
              <a:rPr lang="de-AT" dirty="0" err="1"/>
              <a:t>coordination</a:t>
            </a:r>
            <a:r>
              <a:rPr lang="de-AT" dirty="0"/>
              <a:t> </a:t>
            </a:r>
            <a:r>
              <a:rPr lang="de-AT" dirty="0" err="1"/>
              <a:t>and</a:t>
            </a:r>
            <a:r>
              <a:rPr lang="de-AT" dirty="0"/>
              <a:t> </a:t>
            </a:r>
            <a:r>
              <a:rPr lang="de-AT" dirty="0" err="1"/>
              <a:t>integration</a:t>
            </a:r>
            <a:endParaRPr lang="de-AT" dirty="0"/>
          </a:p>
          <a:p>
            <a:pPr lvl="0"/>
            <a:r>
              <a:rPr lang="de-AT" dirty="0" err="1"/>
              <a:t>Emergence</a:t>
            </a:r>
            <a:r>
              <a:rPr lang="de-AT" dirty="0"/>
              <a:t> </a:t>
            </a:r>
            <a:r>
              <a:rPr lang="de-AT" dirty="0" err="1"/>
              <a:t>of</a:t>
            </a:r>
            <a:r>
              <a:rPr lang="de-AT" dirty="0"/>
              <a:t> </a:t>
            </a:r>
            <a:r>
              <a:rPr lang="de-AT" dirty="0" err="1"/>
              <a:t>new</a:t>
            </a:r>
            <a:r>
              <a:rPr lang="de-AT" dirty="0"/>
              <a:t> </a:t>
            </a:r>
            <a:r>
              <a:rPr lang="de-AT" dirty="0" err="1"/>
              <a:t>fields</a:t>
            </a:r>
            <a:r>
              <a:rPr lang="de-AT" dirty="0"/>
              <a:t> </a:t>
            </a:r>
            <a:r>
              <a:rPr lang="de-AT" dirty="0" err="1"/>
              <a:t>of</a:t>
            </a:r>
            <a:r>
              <a:rPr lang="de-AT" dirty="0"/>
              <a:t> </a:t>
            </a:r>
            <a:r>
              <a:rPr lang="de-AT" dirty="0" err="1"/>
              <a:t>science</a:t>
            </a:r>
            <a:r>
              <a:rPr lang="de-AT" dirty="0"/>
              <a:t> in </a:t>
            </a:r>
            <a:r>
              <a:rPr lang="de-AT" dirty="0" err="1"/>
              <a:t>the</a:t>
            </a:r>
            <a:r>
              <a:rPr lang="de-AT" dirty="0"/>
              <a:t> EU</a:t>
            </a:r>
          </a:p>
          <a:p>
            <a:endParaRPr lang="en-GB" dirty="0"/>
          </a:p>
          <a:p>
            <a:pPr lvl="0"/>
            <a:r>
              <a:rPr lang="en-GB" dirty="0" err="1"/>
              <a:t>Econmoic</a:t>
            </a:r>
            <a:r>
              <a:rPr lang="en-GB" dirty="0"/>
              <a:t>: </a:t>
            </a:r>
            <a:r>
              <a:rPr lang="de-AT" dirty="0" err="1"/>
              <a:t>Better</a:t>
            </a:r>
            <a:r>
              <a:rPr lang="de-AT" dirty="0"/>
              <a:t> </a:t>
            </a:r>
            <a:r>
              <a:rPr lang="de-AT" dirty="0" err="1"/>
              <a:t>innovation</a:t>
            </a:r>
            <a:r>
              <a:rPr lang="de-AT" dirty="0"/>
              <a:t> </a:t>
            </a:r>
            <a:r>
              <a:rPr lang="de-AT" dirty="0" err="1"/>
              <a:t>capability</a:t>
            </a:r>
            <a:r>
              <a:rPr lang="de-AT" dirty="0"/>
              <a:t> </a:t>
            </a:r>
            <a:r>
              <a:rPr lang="de-AT" dirty="0" err="1"/>
              <a:t>of</a:t>
            </a:r>
            <a:r>
              <a:rPr lang="de-AT" dirty="0"/>
              <a:t> EU </a:t>
            </a:r>
            <a:r>
              <a:rPr lang="de-AT" dirty="0" err="1"/>
              <a:t>firms</a:t>
            </a:r>
            <a:r>
              <a:rPr lang="de-AT" dirty="0"/>
              <a:t>, </a:t>
            </a:r>
            <a:r>
              <a:rPr lang="de-AT" dirty="0" err="1"/>
              <a:t>increased</a:t>
            </a:r>
            <a:r>
              <a:rPr lang="de-AT" dirty="0"/>
              <a:t> </a:t>
            </a:r>
            <a:r>
              <a:rPr lang="de-AT" dirty="0" err="1"/>
              <a:t>competitiveness</a:t>
            </a:r>
            <a:endParaRPr lang="de-AT" dirty="0"/>
          </a:p>
          <a:p>
            <a:pPr lvl="0"/>
            <a:r>
              <a:rPr lang="de-AT" dirty="0"/>
              <a:t>EU </a:t>
            </a:r>
            <a:r>
              <a:rPr lang="de-AT" dirty="0" err="1"/>
              <a:t>technological</a:t>
            </a:r>
            <a:r>
              <a:rPr lang="de-AT" dirty="0"/>
              <a:t> </a:t>
            </a:r>
            <a:r>
              <a:rPr lang="de-AT" dirty="0" err="1"/>
              <a:t>leadership</a:t>
            </a:r>
            <a:r>
              <a:rPr lang="de-AT" dirty="0"/>
              <a:t> </a:t>
            </a:r>
            <a:r>
              <a:rPr lang="de-AT" dirty="0" err="1"/>
              <a:t>and</a:t>
            </a:r>
            <a:r>
              <a:rPr lang="de-AT" dirty="0"/>
              <a:t> </a:t>
            </a:r>
            <a:r>
              <a:rPr lang="de-AT" dirty="0" err="1"/>
              <a:t>reinforced</a:t>
            </a:r>
            <a:r>
              <a:rPr lang="de-AT" dirty="0"/>
              <a:t> </a:t>
            </a:r>
            <a:r>
              <a:rPr lang="de-AT" dirty="0" err="1"/>
              <a:t>competitiveness</a:t>
            </a:r>
            <a:endParaRPr lang="de-AT" dirty="0"/>
          </a:p>
          <a:p>
            <a:pPr lvl="0"/>
            <a:r>
              <a:rPr lang="de-AT" dirty="0"/>
              <a:t>Diffusion </a:t>
            </a:r>
            <a:r>
              <a:rPr lang="de-AT" dirty="0" err="1"/>
              <a:t>of</a:t>
            </a:r>
            <a:r>
              <a:rPr lang="de-AT" dirty="0"/>
              <a:t> </a:t>
            </a:r>
            <a:r>
              <a:rPr lang="de-AT" dirty="0" err="1"/>
              <a:t>innovation</a:t>
            </a:r>
            <a:r>
              <a:rPr lang="de-AT" dirty="0"/>
              <a:t> </a:t>
            </a:r>
            <a:r>
              <a:rPr lang="de-AT" dirty="0" err="1"/>
              <a:t>generating</a:t>
            </a:r>
            <a:r>
              <a:rPr lang="de-AT" dirty="0"/>
              <a:t> </a:t>
            </a:r>
            <a:r>
              <a:rPr lang="de-AT" dirty="0" err="1"/>
              <a:t>jobs</a:t>
            </a:r>
            <a:r>
              <a:rPr lang="de-AT" dirty="0"/>
              <a:t>, </a:t>
            </a:r>
            <a:r>
              <a:rPr lang="de-AT" dirty="0" err="1"/>
              <a:t>growth</a:t>
            </a:r>
            <a:r>
              <a:rPr lang="de-AT" dirty="0"/>
              <a:t> </a:t>
            </a:r>
            <a:r>
              <a:rPr lang="de-AT" dirty="0" err="1"/>
              <a:t>and</a:t>
            </a:r>
            <a:r>
              <a:rPr lang="de-AT" dirty="0"/>
              <a:t> </a:t>
            </a:r>
            <a:r>
              <a:rPr lang="de-AT" dirty="0" err="1"/>
              <a:t>investments</a:t>
            </a:r>
            <a:endParaRPr lang="de-AT" dirty="0"/>
          </a:p>
          <a:p>
            <a:endParaRPr lang="en-GB" dirty="0"/>
          </a:p>
          <a:p>
            <a:pPr lvl="0"/>
            <a:r>
              <a:rPr lang="de-AT" dirty="0" err="1"/>
              <a:t>Societal</a:t>
            </a:r>
            <a:r>
              <a:rPr lang="de-AT" dirty="0"/>
              <a:t>: </a:t>
            </a:r>
            <a:r>
              <a:rPr lang="de-AT" dirty="0" err="1"/>
              <a:t>Better</a:t>
            </a:r>
            <a:r>
              <a:rPr lang="de-AT" dirty="0"/>
              <a:t> </a:t>
            </a:r>
            <a:r>
              <a:rPr lang="de-AT" dirty="0" err="1"/>
              <a:t>contribution</a:t>
            </a:r>
            <a:r>
              <a:rPr lang="de-AT" dirty="0"/>
              <a:t> </a:t>
            </a:r>
            <a:r>
              <a:rPr lang="de-AT" dirty="0" err="1"/>
              <a:t>of</a:t>
            </a:r>
            <a:r>
              <a:rPr lang="de-AT" dirty="0"/>
              <a:t> R&amp;I </a:t>
            </a:r>
            <a:r>
              <a:rPr lang="de-AT" dirty="0" err="1"/>
              <a:t>to</a:t>
            </a:r>
            <a:r>
              <a:rPr lang="de-AT" dirty="0"/>
              <a:t> </a:t>
            </a:r>
            <a:r>
              <a:rPr lang="de-AT" dirty="0" err="1"/>
              <a:t>tackle</a:t>
            </a:r>
            <a:r>
              <a:rPr lang="de-AT" dirty="0"/>
              <a:t> </a:t>
            </a:r>
            <a:r>
              <a:rPr lang="de-AT" dirty="0" err="1"/>
              <a:t>societal</a:t>
            </a:r>
            <a:r>
              <a:rPr lang="de-AT" dirty="0"/>
              <a:t> </a:t>
            </a:r>
            <a:r>
              <a:rPr lang="de-AT" dirty="0" err="1"/>
              <a:t>challenges</a:t>
            </a:r>
            <a:r>
              <a:rPr lang="de-AT" dirty="0"/>
              <a:t> (</a:t>
            </a:r>
            <a:r>
              <a:rPr lang="de-AT" dirty="0" err="1"/>
              <a:t>health</a:t>
            </a:r>
            <a:r>
              <a:rPr lang="de-AT" dirty="0"/>
              <a:t>, </a:t>
            </a:r>
            <a:r>
              <a:rPr lang="de-AT" dirty="0" err="1"/>
              <a:t>quality</a:t>
            </a:r>
            <a:r>
              <a:rPr lang="de-AT" dirty="0"/>
              <a:t> </a:t>
            </a:r>
            <a:r>
              <a:rPr lang="de-AT" dirty="0" err="1"/>
              <a:t>of</a:t>
            </a:r>
            <a:r>
              <a:rPr lang="de-AT" dirty="0"/>
              <a:t> </a:t>
            </a:r>
            <a:r>
              <a:rPr lang="de-AT" dirty="0" err="1"/>
              <a:t>life</a:t>
            </a:r>
            <a:r>
              <a:rPr lang="de-AT" dirty="0"/>
              <a:t>, </a:t>
            </a:r>
            <a:r>
              <a:rPr lang="de-AT" dirty="0" err="1"/>
              <a:t>sustainability</a:t>
            </a:r>
            <a:r>
              <a:rPr lang="de-AT" dirty="0"/>
              <a:t>, etc.)</a:t>
            </a:r>
          </a:p>
          <a:p>
            <a:pPr lvl="0"/>
            <a:r>
              <a:rPr lang="de-AT" dirty="0" err="1"/>
              <a:t>Stronger</a:t>
            </a:r>
            <a:r>
              <a:rPr lang="de-AT" dirty="0"/>
              <a:t> global </a:t>
            </a:r>
            <a:r>
              <a:rPr lang="de-AT" dirty="0" err="1"/>
              <a:t>role</a:t>
            </a:r>
            <a:r>
              <a:rPr lang="de-AT" dirty="0"/>
              <a:t> </a:t>
            </a:r>
            <a:r>
              <a:rPr lang="de-AT" dirty="0" err="1"/>
              <a:t>of</a:t>
            </a:r>
            <a:r>
              <a:rPr lang="de-AT" dirty="0"/>
              <a:t> </a:t>
            </a:r>
            <a:r>
              <a:rPr lang="de-AT" dirty="0" err="1"/>
              <a:t>the</a:t>
            </a:r>
            <a:r>
              <a:rPr lang="de-AT" dirty="0"/>
              <a:t> EU</a:t>
            </a:r>
          </a:p>
          <a:p>
            <a:pPr lvl="0"/>
            <a:r>
              <a:rPr lang="de-AT" dirty="0" err="1"/>
              <a:t>Better</a:t>
            </a:r>
            <a:r>
              <a:rPr lang="de-AT" dirty="0"/>
              <a:t> </a:t>
            </a:r>
            <a:r>
              <a:rPr lang="de-AT" dirty="0" err="1"/>
              <a:t>societal</a:t>
            </a:r>
            <a:r>
              <a:rPr lang="de-AT" dirty="0"/>
              <a:t> </a:t>
            </a:r>
            <a:r>
              <a:rPr lang="de-AT" dirty="0" err="1"/>
              <a:t>acceptance</a:t>
            </a:r>
            <a:r>
              <a:rPr lang="de-AT" dirty="0"/>
              <a:t> </a:t>
            </a:r>
            <a:r>
              <a:rPr lang="de-AT" dirty="0" err="1"/>
              <a:t>of</a:t>
            </a:r>
            <a:r>
              <a:rPr lang="de-AT" dirty="0"/>
              <a:t> innovative </a:t>
            </a:r>
            <a:r>
              <a:rPr lang="de-AT" dirty="0" err="1"/>
              <a:t>solutions</a:t>
            </a:r>
            <a:r>
              <a:rPr lang="de-AT" dirty="0"/>
              <a:t>, </a:t>
            </a:r>
            <a:r>
              <a:rPr lang="de-AT" dirty="0" err="1"/>
              <a:t>public</a:t>
            </a:r>
            <a:r>
              <a:rPr lang="de-AT" dirty="0"/>
              <a:t> </a:t>
            </a:r>
            <a:r>
              <a:rPr lang="de-AT" dirty="0" err="1"/>
              <a:t>engagement</a:t>
            </a:r>
            <a:r>
              <a:rPr lang="de-AT" dirty="0"/>
              <a:t>, </a:t>
            </a:r>
            <a:r>
              <a:rPr lang="de-AT" dirty="0" err="1"/>
              <a:t>understanding</a:t>
            </a:r>
            <a:r>
              <a:rPr lang="de-AT" dirty="0"/>
              <a:t>, </a:t>
            </a:r>
            <a:r>
              <a:rPr lang="de-AT" dirty="0" err="1"/>
              <a:t>creativity</a:t>
            </a:r>
            <a:endParaRPr lang="de-AT" dirty="0"/>
          </a:p>
          <a:p>
            <a:endParaRPr lang="en-GB" dirty="0"/>
          </a:p>
        </p:txBody>
      </p:sp>
      <p:sp>
        <p:nvSpPr>
          <p:cNvPr id="4" name="Foliennummernplatzhalter 3"/>
          <p:cNvSpPr>
            <a:spLocks noGrp="1"/>
          </p:cNvSpPr>
          <p:nvPr>
            <p:ph type="sldNum" sz="quarter" idx="10"/>
          </p:nvPr>
        </p:nvSpPr>
        <p:spPr/>
        <p:txBody>
          <a:bodyPr/>
          <a:lstStyle/>
          <a:p>
            <a:fld id="{E0BCBDE2-13E3-3541-B9EC-E979C19A01F9}" type="slidenum">
              <a:rPr lang="en-US" smtClean="0"/>
              <a:t>12</a:t>
            </a:fld>
            <a:endParaRPr lang="en-US"/>
          </a:p>
        </p:txBody>
      </p:sp>
    </p:spTree>
    <p:extLst>
      <p:ext uri="{BB962C8B-B14F-4D97-AF65-F5344CB8AC3E}">
        <p14:creationId xmlns:p14="http://schemas.microsoft.com/office/powerpoint/2010/main" val="2846801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extLst>
      <p:ext uri="{BB962C8B-B14F-4D97-AF65-F5344CB8AC3E}">
        <p14:creationId xmlns:p14="http://schemas.microsoft.com/office/powerpoint/2010/main" val="882873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41789965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a:t>Dissemination gets often confused with Communication!</a:t>
            </a:r>
          </a:p>
          <a:p>
            <a:endParaRPr lang="en-GB" altLang="en-US" b="1"/>
          </a:p>
          <a:p>
            <a:r>
              <a:rPr lang="en-GB" altLang="en-US" b="1"/>
              <a:t>Communication </a:t>
            </a:r>
            <a:r>
              <a:rPr lang="en-GB" altLang="en-US"/>
              <a:t>means taking strategic and targeted measures for </a:t>
            </a:r>
            <a:r>
              <a:rPr lang="en-GB" altLang="en-US" b="1"/>
              <a:t>promoting the action itself </a:t>
            </a:r>
            <a:r>
              <a:rPr lang="en-GB" altLang="en-US"/>
              <a:t>and its results to a multitude of audiences, including the media and the public, and possibly engaging in a two-way exchange. The aim is to </a:t>
            </a:r>
            <a:r>
              <a:rPr lang="en-GB" altLang="en-US" b="1"/>
              <a:t>reach out to society as a whole </a:t>
            </a:r>
            <a:r>
              <a:rPr lang="en-GB" altLang="en-US"/>
              <a:t>and in particular to some specific audiences while </a:t>
            </a:r>
            <a:r>
              <a:rPr lang="en-GB" altLang="en-US" b="1"/>
              <a:t>demonstrating how EU funding contributes to tackling societal challenges. </a:t>
            </a:r>
          </a:p>
          <a:p>
            <a:endParaRPr lang="en-GB" altLang="en-US" b="1"/>
          </a:p>
          <a:p>
            <a:r>
              <a:rPr lang="en-GB" altLang="en-US"/>
              <a:t>Depending on what you want to do: informing on project vs informing on results vs making results available for re-use, we have different tools, instruments for communicating/disseminating. This is a crucial match to make when you decide to disseminate. </a:t>
            </a:r>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4348" indent="-286164">
              <a:defRPr>
                <a:solidFill>
                  <a:schemeClr val="tx1"/>
                </a:solidFill>
                <a:latin typeface="Calibri" pitchFamily="34" charset="0"/>
                <a:cs typeface="Arial" charset="0"/>
              </a:defRPr>
            </a:lvl2pPr>
            <a:lvl3pPr marL="1146263" indent="-228288">
              <a:defRPr>
                <a:solidFill>
                  <a:schemeClr val="tx1"/>
                </a:solidFill>
                <a:latin typeface="Calibri" pitchFamily="34" charset="0"/>
                <a:cs typeface="Arial" charset="0"/>
              </a:defRPr>
            </a:lvl3pPr>
            <a:lvl4pPr marL="1604446" indent="-228288">
              <a:defRPr>
                <a:solidFill>
                  <a:schemeClr val="tx1"/>
                </a:solidFill>
                <a:latin typeface="Calibri" pitchFamily="34" charset="0"/>
                <a:cs typeface="Arial" charset="0"/>
              </a:defRPr>
            </a:lvl4pPr>
            <a:lvl5pPr marL="2064237" indent="-228288">
              <a:defRPr>
                <a:solidFill>
                  <a:schemeClr val="tx1"/>
                </a:solidFill>
                <a:latin typeface="Calibri" pitchFamily="34" charset="0"/>
                <a:cs typeface="Arial" charset="0"/>
              </a:defRPr>
            </a:lvl5pPr>
            <a:lvl6pPr marL="2527243" indent="-228288" eaLnBrk="0" fontAlgn="base" hangingPunct="0">
              <a:spcBef>
                <a:spcPct val="0"/>
              </a:spcBef>
              <a:spcAft>
                <a:spcPct val="0"/>
              </a:spcAft>
              <a:defRPr>
                <a:solidFill>
                  <a:schemeClr val="tx1"/>
                </a:solidFill>
                <a:latin typeface="Calibri" pitchFamily="34" charset="0"/>
                <a:cs typeface="Arial" charset="0"/>
              </a:defRPr>
            </a:lvl6pPr>
            <a:lvl7pPr marL="2990250" indent="-228288" eaLnBrk="0" fontAlgn="base" hangingPunct="0">
              <a:spcBef>
                <a:spcPct val="0"/>
              </a:spcBef>
              <a:spcAft>
                <a:spcPct val="0"/>
              </a:spcAft>
              <a:defRPr>
                <a:solidFill>
                  <a:schemeClr val="tx1"/>
                </a:solidFill>
                <a:latin typeface="Calibri" pitchFamily="34" charset="0"/>
                <a:cs typeface="Arial" charset="0"/>
              </a:defRPr>
            </a:lvl7pPr>
            <a:lvl8pPr marL="3453256" indent="-228288" eaLnBrk="0" fontAlgn="base" hangingPunct="0">
              <a:spcBef>
                <a:spcPct val="0"/>
              </a:spcBef>
              <a:spcAft>
                <a:spcPct val="0"/>
              </a:spcAft>
              <a:defRPr>
                <a:solidFill>
                  <a:schemeClr val="tx1"/>
                </a:solidFill>
                <a:latin typeface="Calibri" pitchFamily="34" charset="0"/>
                <a:cs typeface="Arial" charset="0"/>
              </a:defRPr>
            </a:lvl8pPr>
            <a:lvl9pPr marL="3916263" indent="-228288" eaLnBrk="0" fontAlgn="base" hangingPunct="0">
              <a:spcBef>
                <a:spcPct val="0"/>
              </a:spcBef>
              <a:spcAft>
                <a:spcPct val="0"/>
              </a:spcAft>
              <a:defRPr>
                <a:solidFill>
                  <a:schemeClr val="tx1"/>
                </a:solidFill>
                <a:latin typeface="Calibri" pitchFamily="34" charset="0"/>
                <a:cs typeface="Arial" charset="0"/>
              </a:defRPr>
            </a:lvl9pPr>
          </a:lstStyle>
          <a:p>
            <a:fld id="{F812C15E-8DA5-4900-812D-BAD2B668BDE0}" type="slidenum">
              <a:rPr lang="en-GB" altLang="en-US" smtClean="0"/>
              <a:pPr/>
              <a:t>23</a:t>
            </a:fld>
            <a:endParaRPr lang="en-GB" altLang="en-US"/>
          </a:p>
        </p:txBody>
      </p:sp>
    </p:spTree>
    <p:extLst>
      <p:ext uri="{BB962C8B-B14F-4D97-AF65-F5344CB8AC3E}">
        <p14:creationId xmlns:p14="http://schemas.microsoft.com/office/powerpoint/2010/main" val="1079141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4348" indent="-286164">
              <a:defRPr>
                <a:solidFill>
                  <a:schemeClr val="tx1"/>
                </a:solidFill>
                <a:latin typeface="Calibri" pitchFamily="34" charset="0"/>
                <a:cs typeface="Arial" charset="0"/>
              </a:defRPr>
            </a:lvl2pPr>
            <a:lvl3pPr marL="1146263" indent="-228288">
              <a:defRPr>
                <a:solidFill>
                  <a:schemeClr val="tx1"/>
                </a:solidFill>
                <a:latin typeface="Calibri" pitchFamily="34" charset="0"/>
                <a:cs typeface="Arial" charset="0"/>
              </a:defRPr>
            </a:lvl3pPr>
            <a:lvl4pPr marL="1604446" indent="-228288">
              <a:defRPr>
                <a:solidFill>
                  <a:schemeClr val="tx1"/>
                </a:solidFill>
                <a:latin typeface="Calibri" pitchFamily="34" charset="0"/>
                <a:cs typeface="Arial" charset="0"/>
              </a:defRPr>
            </a:lvl4pPr>
            <a:lvl5pPr marL="2064237" indent="-228288">
              <a:defRPr>
                <a:solidFill>
                  <a:schemeClr val="tx1"/>
                </a:solidFill>
                <a:latin typeface="Calibri" pitchFamily="34" charset="0"/>
                <a:cs typeface="Arial" charset="0"/>
              </a:defRPr>
            </a:lvl5pPr>
            <a:lvl6pPr marL="2527243" indent="-228288" eaLnBrk="0" fontAlgn="base" hangingPunct="0">
              <a:spcBef>
                <a:spcPct val="0"/>
              </a:spcBef>
              <a:spcAft>
                <a:spcPct val="0"/>
              </a:spcAft>
              <a:defRPr>
                <a:solidFill>
                  <a:schemeClr val="tx1"/>
                </a:solidFill>
                <a:latin typeface="Calibri" pitchFamily="34" charset="0"/>
                <a:cs typeface="Arial" charset="0"/>
              </a:defRPr>
            </a:lvl6pPr>
            <a:lvl7pPr marL="2990250" indent="-228288" eaLnBrk="0" fontAlgn="base" hangingPunct="0">
              <a:spcBef>
                <a:spcPct val="0"/>
              </a:spcBef>
              <a:spcAft>
                <a:spcPct val="0"/>
              </a:spcAft>
              <a:defRPr>
                <a:solidFill>
                  <a:schemeClr val="tx1"/>
                </a:solidFill>
                <a:latin typeface="Calibri" pitchFamily="34" charset="0"/>
                <a:cs typeface="Arial" charset="0"/>
              </a:defRPr>
            </a:lvl7pPr>
            <a:lvl8pPr marL="3453256" indent="-228288" eaLnBrk="0" fontAlgn="base" hangingPunct="0">
              <a:spcBef>
                <a:spcPct val="0"/>
              </a:spcBef>
              <a:spcAft>
                <a:spcPct val="0"/>
              </a:spcAft>
              <a:defRPr>
                <a:solidFill>
                  <a:schemeClr val="tx1"/>
                </a:solidFill>
                <a:latin typeface="Calibri" pitchFamily="34" charset="0"/>
                <a:cs typeface="Arial" charset="0"/>
              </a:defRPr>
            </a:lvl8pPr>
            <a:lvl9pPr marL="3916263" indent="-228288" eaLnBrk="0" fontAlgn="base" hangingPunct="0">
              <a:spcBef>
                <a:spcPct val="0"/>
              </a:spcBef>
              <a:spcAft>
                <a:spcPct val="0"/>
              </a:spcAft>
              <a:defRPr>
                <a:solidFill>
                  <a:schemeClr val="tx1"/>
                </a:solidFill>
                <a:latin typeface="Calibri" pitchFamily="34" charset="0"/>
                <a:cs typeface="Arial" charset="0"/>
              </a:defRPr>
            </a:lvl9pPr>
          </a:lstStyle>
          <a:p>
            <a:fld id="{2501F703-1687-40E8-AA7A-79B52CE0CE9D}" type="slidenum">
              <a:rPr lang="en-GB" altLang="en-US" smtClean="0"/>
              <a:pPr/>
              <a:t>24</a:t>
            </a:fld>
            <a:endParaRPr lang="en-GB" altLang="en-US"/>
          </a:p>
        </p:txBody>
      </p:sp>
    </p:spTree>
    <p:extLst>
      <p:ext uri="{BB962C8B-B14F-4D97-AF65-F5344CB8AC3E}">
        <p14:creationId xmlns:p14="http://schemas.microsoft.com/office/powerpoint/2010/main" val="3082874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036"/>
            <a:ext cx="12206290" cy="6862607"/>
          </a:xfrm>
          <a:prstGeom prst="rect">
            <a:avLst/>
          </a:prstGeom>
        </p:spPr>
      </p:pic>
      <p:pic>
        <p:nvPicPr>
          <p:cNvPr id="20" name="Picture 1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3893" y="-101625"/>
            <a:ext cx="1763200" cy="1763200"/>
          </a:xfrm>
          <a:prstGeom prst="rect">
            <a:avLst/>
          </a:prstGeom>
        </p:spPr>
      </p:pic>
      <p:grpSp>
        <p:nvGrpSpPr>
          <p:cNvPr id="15" name="Group 14"/>
          <p:cNvGrpSpPr/>
          <p:nvPr userDrawn="1"/>
        </p:nvGrpSpPr>
        <p:grpSpPr>
          <a:xfrm>
            <a:off x="5624333" y="6361871"/>
            <a:ext cx="1075570" cy="521681"/>
            <a:chOff x="6512049" y="4897884"/>
            <a:chExt cx="887562" cy="521681"/>
          </a:xfrm>
        </p:grpSpPr>
        <p:sp>
          <p:nvSpPr>
            <p:cNvPr id="18" name="Rectangle 17"/>
            <p:cNvSpPr/>
            <p:nvPr userDrawn="1"/>
          </p:nvSpPr>
          <p:spPr>
            <a:xfrm>
              <a:off x="6563153" y="4926090"/>
              <a:ext cx="723886" cy="467923"/>
            </a:xfrm>
            <a:prstGeom prst="rect">
              <a:avLst/>
            </a:prstGeom>
            <a:solidFill>
              <a:srgbClr val="009EE0"/>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4" name="TextBox 13"/>
            <p:cNvSpPr txBox="1"/>
            <p:nvPr userDrawn="1"/>
          </p:nvSpPr>
          <p:spPr>
            <a:xfrm>
              <a:off x="6512049" y="4897884"/>
              <a:ext cx="887562" cy="521681"/>
            </a:xfrm>
            <a:prstGeom prst="rect">
              <a:avLst/>
            </a:prstGeom>
            <a:noFill/>
          </p:spPr>
          <p:txBody>
            <a:bodyPr wrap="square" rtlCol="0">
              <a:spAutoFit/>
            </a:bodyPr>
            <a:lstStyle/>
            <a:p>
              <a:pPr algn="ctr"/>
              <a:r>
                <a:rPr lang="fr-BE" sz="930" b="1" i="1" dirty="0">
                  <a:solidFill>
                    <a:schemeClr val="bg1"/>
                  </a:solidFill>
                  <a:latin typeface="+mj-lt"/>
                  <a:ea typeface="Cambria" panose="02040503050406030204" pitchFamily="18" charset="0"/>
                </a:rPr>
                <a:t>RESEARCH</a:t>
              </a:r>
              <a:r>
                <a:rPr lang="fr-BE" sz="930" b="1" i="1" baseline="0" dirty="0">
                  <a:solidFill>
                    <a:schemeClr val="bg1"/>
                  </a:solidFill>
                  <a:latin typeface="+mj-lt"/>
                  <a:ea typeface="Cambria" panose="02040503050406030204" pitchFamily="18" charset="0"/>
                </a:rPr>
                <a:t> AND </a:t>
              </a:r>
            </a:p>
            <a:p>
              <a:pPr algn="ctr"/>
              <a:r>
                <a:rPr lang="fr-BE" sz="930" b="1" i="1" baseline="0" dirty="0">
                  <a:solidFill>
                    <a:schemeClr val="bg1"/>
                  </a:solidFill>
                  <a:latin typeface="+mj-lt"/>
                  <a:ea typeface="Cambria" panose="02040503050406030204" pitchFamily="18" charset="0"/>
                </a:rPr>
                <a:t>INNOVATION</a:t>
              </a:r>
              <a:endParaRPr lang="en-GB" sz="930" b="1" i="1" dirty="0" err="1">
                <a:solidFill>
                  <a:schemeClr val="bg1"/>
                </a:solidFill>
                <a:latin typeface="+mj-lt"/>
                <a:ea typeface="Cambria" panose="02040503050406030204" pitchFamily="18" charset="0"/>
              </a:endParaRPr>
            </a:p>
          </p:txBody>
        </p:sp>
      </p:grpSp>
      <p:sp>
        <p:nvSpPr>
          <p:cNvPr id="21" name="Title 1"/>
          <p:cNvSpPr txBox="1">
            <a:spLocks/>
          </p:cNvSpPr>
          <p:nvPr userDrawn="1"/>
        </p:nvSpPr>
        <p:spPr>
          <a:xfrm>
            <a:off x="8201800" y="3023302"/>
            <a:ext cx="3255743" cy="22921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b="1" dirty="0">
                <a:solidFill>
                  <a:schemeClr val="tx2"/>
                </a:solidFill>
              </a:rPr>
              <a:t>THE</a:t>
            </a:r>
            <a:r>
              <a:rPr lang="en-US" b="1" baseline="0" dirty="0">
                <a:solidFill>
                  <a:schemeClr val="tx2"/>
                </a:solidFill>
              </a:rPr>
              <a:t> EU</a:t>
            </a:r>
            <a:endParaRPr lang="en-GB" b="1" spc="60" baseline="0" dirty="0">
              <a:solidFill>
                <a:schemeClr val="tx2"/>
              </a:solidFill>
            </a:endParaRPr>
          </a:p>
        </p:txBody>
      </p:sp>
      <p:cxnSp>
        <p:nvCxnSpPr>
          <p:cNvPr id="23" name="Straight Connector 22"/>
          <p:cNvCxnSpPr/>
          <p:nvPr userDrawn="1"/>
        </p:nvCxnSpPr>
        <p:spPr>
          <a:xfrm>
            <a:off x="8394789" y="4632207"/>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a:off x="8394789" y="2886814"/>
            <a:ext cx="2880000" cy="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956894" y="4255220"/>
            <a:ext cx="1001297" cy="1328882"/>
          </a:xfrm>
          <a:prstGeom prst="rect">
            <a:avLst/>
          </a:prstGeom>
        </p:spPr>
      </p:pic>
      <p:sp>
        <p:nvSpPr>
          <p:cNvPr id="25" name="Title 1"/>
          <p:cNvSpPr txBox="1">
            <a:spLocks/>
          </p:cNvSpPr>
          <p:nvPr userDrawn="1"/>
        </p:nvSpPr>
        <p:spPr>
          <a:xfrm>
            <a:off x="8161374" y="3060726"/>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br>
              <a:rPr lang="en-US" b="1" dirty="0">
                <a:solidFill>
                  <a:schemeClr val="tx2"/>
                </a:solidFill>
              </a:rPr>
            </a:br>
            <a:r>
              <a:rPr lang="en-US" sz="3600" b="1" dirty="0">
                <a:solidFill>
                  <a:schemeClr val="bg1"/>
                </a:solidFill>
              </a:rPr>
              <a:t>RESEARCH</a:t>
            </a:r>
            <a:r>
              <a:rPr lang="en-US" sz="3600" b="1" spc="-600" baseline="0" dirty="0">
                <a:solidFill>
                  <a:schemeClr val="bg1"/>
                </a:solidFill>
              </a:rPr>
              <a:t> </a:t>
            </a:r>
            <a:r>
              <a:rPr lang="en-US" sz="3600" b="1" spc="-800" baseline="0" dirty="0">
                <a:solidFill>
                  <a:schemeClr val="bg1"/>
                </a:solidFill>
              </a:rPr>
              <a:t>&amp;</a:t>
            </a:r>
            <a:r>
              <a:rPr lang="en-US" sz="3600" b="1" dirty="0">
                <a:solidFill>
                  <a:schemeClr val="bg1"/>
                </a:solidFill>
              </a:rPr>
              <a:t> </a:t>
            </a:r>
          </a:p>
        </p:txBody>
      </p:sp>
      <p:sp>
        <p:nvSpPr>
          <p:cNvPr id="26" name="Title 1"/>
          <p:cNvSpPr txBox="1">
            <a:spLocks/>
          </p:cNvSpPr>
          <p:nvPr userDrawn="1"/>
        </p:nvSpPr>
        <p:spPr>
          <a:xfrm>
            <a:off x="8201800" y="3778638"/>
            <a:ext cx="3255743" cy="779392"/>
          </a:xfrm>
          <a:prstGeom prst="rect">
            <a:avLst/>
          </a:prstGeom>
        </p:spPr>
        <p:txBody>
          <a:bodyPr vert="horz" lIns="0" tIns="0" rIns="0" bIns="0" rtlCol="0" anchor="t" anchorCtr="0">
            <a:noAutofit/>
          </a:bodyPr>
          <a:lstStyle>
            <a:lvl1pPr algn="ctr" defTabSz="914400" rtl="0" eaLnBrk="1" latinLnBrk="0" hangingPunct="1">
              <a:lnSpc>
                <a:spcPct val="90000"/>
              </a:lnSpc>
              <a:spcBef>
                <a:spcPct val="0"/>
              </a:spcBef>
              <a:buNone/>
              <a:defRPr sz="1900" b="0" kern="1200" baseline="0">
                <a:solidFill>
                  <a:schemeClr val="bg1"/>
                </a:solidFill>
                <a:latin typeface="+mn-lt"/>
                <a:ea typeface="+mj-ea"/>
                <a:cs typeface="+mj-cs"/>
              </a:defRPr>
            </a:lvl1pPr>
          </a:lstStyle>
          <a:p>
            <a:r>
              <a:rPr lang="en-US" sz="3600" b="1" spc="100" baseline="0" dirty="0">
                <a:solidFill>
                  <a:schemeClr val="bg1"/>
                </a:solidFill>
              </a:rPr>
              <a:t>INNOVATION</a:t>
            </a:r>
          </a:p>
          <a:p>
            <a:r>
              <a:rPr lang="en-US" sz="1900" b="1" spc="60" baseline="0" dirty="0">
                <a:solidFill>
                  <a:schemeClr val="tx2"/>
                </a:solidFill>
              </a:rPr>
              <a:t>PROGRAMME </a:t>
            </a:r>
            <a:r>
              <a:rPr lang="en-US" b="1" spc="60" baseline="0" dirty="0">
                <a:solidFill>
                  <a:schemeClr val="tx2"/>
                </a:solidFill>
              </a:rPr>
              <a:t>2021 – 27</a:t>
            </a:r>
            <a:endParaRPr lang="en-GB" b="1" spc="60" baseline="0" dirty="0">
              <a:solidFill>
                <a:schemeClr val="tx2"/>
              </a:solidFill>
            </a:endParaRPr>
          </a:p>
        </p:txBody>
      </p:sp>
    </p:spTree>
    <p:extLst>
      <p:ext uri="{BB962C8B-B14F-4D97-AF65-F5344CB8AC3E}">
        <p14:creationId xmlns:p14="http://schemas.microsoft.com/office/powerpoint/2010/main" val="39921833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22" name="Picture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4916" y="4542732"/>
            <a:ext cx="972867" cy="2167279"/>
          </a:xfrm>
          <a:prstGeom prst="rect">
            <a:avLst/>
          </a:prstGeom>
        </p:spPr>
      </p:pic>
    </p:spTree>
    <p:extLst>
      <p:ext uri="{BB962C8B-B14F-4D97-AF65-F5344CB8AC3E}">
        <p14:creationId xmlns:p14="http://schemas.microsoft.com/office/powerpoint/2010/main" val="24312900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08040" y="4593727"/>
            <a:ext cx="2050083" cy="1927550"/>
          </a:xfrm>
          <a:prstGeom prst="rect">
            <a:avLst/>
          </a:prstGeom>
        </p:spPr>
      </p:pic>
    </p:spTree>
    <p:extLst>
      <p:ext uri="{BB962C8B-B14F-4D97-AF65-F5344CB8AC3E}">
        <p14:creationId xmlns:p14="http://schemas.microsoft.com/office/powerpoint/2010/main" val="103549431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86100" y="4639713"/>
            <a:ext cx="969978" cy="1856698"/>
          </a:xfrm>
          <a:prstGeom prst="rect">
            <a:avLst/>
          </a:prstGeom>
        </p:spPr>
      </p:pic>
    </p:spTree>
    <p:extLst>
      <p:ext uri="{BB962C8B-B14F-4D97-AF65-F5344CB8AC3E}">
        <p14:creationId xmlns:p14="http://schemas.microsoft.com/office/powerpoint/2010/main" val="385862606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3770" y="4278124"/>
            <a:ext cx="1540612" cy="2218286"/>
          </a:xfrm>
          <a:prstGeom prst="rect">
            <a:avLst/>
          </a:prstGeom>
        </p:spPr>
      </p:pic>
    </p:spTree>
    <p:extLst>
      <p:ext uri="{BB962C8B-B14F-4D97-AF65-F5344CB8AC3E}">
        <p14:creationId xmlns:p14="http://schemas.microsoft.com/office/powerpoint/2010/main" val="794849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pic>
        <p:nvPicPr>
          <p:cNvPr id="5" name="Picture 4"/>
          <p:cNvPicPr>
            <a:picLocks noChangeAspect="1"/>
          </p:cNvPicPr>
          <p:nvPr userDrawn="1"/>
        </p:nvPicPr>
        <p:blipFill rotWithShape="1">
          <a:blip r:embed="rId4">
            <a:extLst>
              <a:ext uri="{28A0092B-C50C-407E-A947-70E740481C1C}">
                <a14:useLocalDpi xmlns:a14="http://schemas.microsoft.com/office/drawing/2010/main" val="0"/>
              </a:ext>
            </a:extLst>
          </a:blip>
          <a:srcRect l="27286" t="13136" r="7631"/>
          <a:stretch/>
        </p:blipFill>
        <p:spPr>
          <a:xfrm>
            <a:off x="-15498" y="1503336"/>
            <a:ext cx="3766088" cy="3570272"/>
          </a:xfrm>
          <a:prstGeom prst="rect">
            <a:avLst/>
          </a:prstGeom>
        </p:spPr>
      </p:pic>
    </p:spTree>
    <p:extLst>
      <p:ext uri="{BB962C8B-B14F-4D97-AF65-F5344CB8AC3E}">
        <p14:creationId xmlns:p14="http://schemas.microsoft.com/office/powerpoint/2010/main" val="3101846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p:cNvPicPr>
            <a:picLocks noChangeAspect="1"/>
          </p:cNvPicPr>
          <p:nvPr userDrawn="1"/>
        </p:nvPicPr>
        <p:blipFill rotWithShape="1">
          <a:blip r:embed="rId2">
            <a:extLst>
              <a:ext uri="{28A0092B-C50C-407E-A947-70E740481C1C}">
                <a14:useLocalDpi xmlns:a14="http://schemas.microsoft.com/office/drawing/2010/main" val="0"/>
              </a:ext>
            </a:extLst>
          </a:blip>
          <a:srcRect l="25853" t="8280" r="3918" b="10191"/>
          <a:stretch/>
        </p:blipFill>
        <p:spPr>
          <a:xfrm>
            <a:off x="-13855" y="1510146"/>
            <a:ext cx="3629891" cy="3546764"/>
          </a:xfrm>
          <a:prstGeom prst="rect">
            <a:avLst/>
          </a:prstGeom>
        </p:spPr>
      </p:pic>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3897700" y="1523939"/>
            <a:ext cx="694440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3897699" y="4645214"/>
            <a:ext cx="6977533"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3897697" y="4945651"/>
            <a:ext cx="6977275"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300697653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Rectangle 1"/>
          <p:cNvSpPr/>
          <p:nvPr userDrawn="1"/>
        </p:nvSpPr>
        <p:spPr>
          <a:xfrm>
            <a:off x="-636"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4" name="Rectangle 13"/>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8" name="Group 17"/>
          <p:cNvGrpSpPr/>
          <p:nvPr userDrawn="1"/>
        </p:nvGrpSpPr>
        <p:grpSpPr>
          <a:xfrm>
            <a:off x="1849706" y="609539"/>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22" name="Group 21"/>
          <p:cNvGrpSpPr/>
          <p:nvPr userDrawn="1"/>
        </p:nvGrpSpPr>
        <p:grpSpPr>
          <a:xfrm rot="10800000">
            <a:off x="9516557" y="5222468"/>
            <a:ext cx="914400" cy="914400"/>
            <a:chOff x="1849706" y="609539"/>
            <a:chExt cx="914400" cy="914400"/>
          </a:xfrm>
        </p:grpSpPr>
        <p:sp>
          <p:nvSpPr>
            <p:cNvPr id="23" name="Oval 22"/>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849706" y="1523939"/>
            <a:ext cx="8581250" cy="2841196"/>
          </a:xfrm>
        </p:spPr>
        <p:txBody>
          <a:bodyPr wrap="square" anchor="ctr" anchorCtr="0">
            <a:noAutofit/>
          </a:bodyPr>
          <a:lstStyle>
            <a:lvl1pPr algn="l">
              <a:defRPr sz="2800" b="0" baseline="0">
                <a:solidFill>
                  <a:schemeClr val="accent2"/>
                </a:solidFill>
                <a:latin typeface="+mn-lt"/>
              </a:defRPr>
            </a:lvl1pPr>
          </a:lstStyle>
          <a:p>
            <a:r>
              <a:rPr lang="en-US" dirty="0"/>
              <a:t>Insert your quote here</a:t>
            </a:r>
            <a:endParaRPr lang="en-GB" dirty="0"/>
          </a:p>
        </p:txBody>
      </p:sp>
      <p:sp>
        <p:nvSpPr>
          <p:cNvPr id="12" name="Subtitle 2"/>
          <p:cNvSpPr>
            <a:spLocks noGrp="1"/>
          </p:cNvSpPr>
          <p:nvPr>
            <p:ph type="subTitle" idx="1" hasCustomPrompt="1"/>
          </p:nvPr>
        </p:nvSpPr>
        <p:spPr>
          <a:xfrm>
            <a:off x="1850819" y="4645214"/>
            <a:ext cx="8622192" cy="294935"/>
          </a:xfrm>
        </p:spPr>
        <p:txBody>
          <a:bodyPr wrap="none" tIns="0" bIns="0">
            <a:noAutofit/>
          </a:bodyPr>
          <a:lstStyle>
            <a:lvl1pPr marL="0" indent="0" algn="l">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850808" y="4945651"/>
            <a:ext cx="8621874" cy="283576"/>
          </a:xfrm>
        </p:spPr>
        <p:txBody>
          <a:bodyPr wrap="none" tIns="0" bIns="0">
            <a:noAutofit/>
          </a:bodyPr>
          <a:lstStyle>
            <a:lvl1pPr marL="0" indent="0" algn="l">
              <a:buFontTx/>
              <a:buNone/>
              <a:defRPr sz="1800" i="1">
                <a:solidFill>
                  <a:schemeClr val="tx2"/>
                </a:solidFill>
              </a:defRPr>
            </a:lvl1pPr>
          </a:lstStyle>
          <a:p>
            <a:pPr lvl="0"/>
            <a:r>
              <a:rPr lang="en-US" dirty="0"/>
              <a:t>Profession</a:t>
            </a:r>
          </a:p>
        </p:txBody>
      </p:sp>
    </p:spTree>
    <p:extLst>
      <p:ext uri="{BB962C8B-B14F-4D97-AF65-F5344CB8AC3E}">
        <p14:creationId xmlns:p14="http://schemas.microsoft.com/office/powerpoint/2010/main" val="1722899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pter Slide">
    <p:spTree>
      <p:nvGrpSpPr>
        <p:cNvPr id="1" name=""/>
        <p:cNvGrpSpPr/>
        <p:nvPr/>
      </p:nvGrpSpPr>
      <p:grpSpPr>
        <a:xfrm>
          <a:off x="0" y="0"/>
          <a:ext cx="0" cy="0"/>
          <a:chOff x="0" y="0"/>
          <a:chExt cx="0" cy="0"/>
        </a:xfrm>
      </p:grpSpPr>
      <p:cxnSp>
        <p:nvCxnSpPr>
          <p:cNvPr id="24" name="Straight Connector 23"/>
          <p:cNvCxnSpPr/>
          <p:nvPr userDrawn="1"/>
        </p:nvCxnSpPr>
        <p:spPr>
          <a:xfrm>
            <a:off x="1905580" y="5205607"/>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userDrawn="1"/>
        </p:nvCxnSpPr>
        <p:spPr>
          <a:xfrm>
            <a:off x="1885951" y="876300"/>
            <a:ext cx="986027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81374" y="1304763"/>
            <a:ext cx="1276929" cy="1011400"/>
          </a:xfrm>
          <a:prstGeom prst="rect">
            <a:avLst/>
          </a:prstGeom>
        </p:spPr>
      </p:pic>
      <p:pic>
        <p:nvPicPr>
          <p:cNvPr id="17" name="Picture 6" descr="LOGO CE-EN-quadri.eps"/>
          <p:cNvPicPr>
            <a:picLocks noChangeAspect="1"/>
          </p:cNvPicPr>
          <p:nvPr userDrawn="1"/>
        </p:nvPicPr>
        <p:blipFill>
          <a:blip r:embed="rId3" cstate="print"/>
          <a:srcRect/>
          <a:stretch>
            <a:fillRect/>
          </a:stretch>
        </p:blipFill>
        <p:spPr bwMode="auto">
          <a:xfrm>
            <a:off x="4943872" y="942576"/>
            <a:ext cx="2304256" cy="1600050"/>
          </a:xfrm>
          <a:prstGeom prst="rect">
            <a:avLst/>
          </a:prstGeom>
          <a:noFill/>
          <a:ln w="9525">
            <a:noFill/>
            <a:miter lim="800000"/>
            <a:headEnd/>
            <a:tailEnd/>
          </a:ln>
        </p:spPr>
      </p:pic>
      <p:sp>
        <p:nvSpPr>
          <p:cNvPr id="7" name="Subtitle 2"/>
          <p:cNvSpPr txBox="1">
            <a:spLocks/>
          </p:cNvSpPr>
          <p:nvPr/>
        </p:nvSpPr>
        <p:spPr>
          <a:xfrm>
            <a:off x="2477697" y="5863656"/>
            <a:ext cx="8318374" cy="548594"/>
          </a:xfrm>
          <a:prstGeom prst="rect">
            <a:avLst/>
          </a:prstGeom>
        </p:spPr>
        <p:txBody>
          <a:bodyPr wrap="square" lIns="0" tIns="72000" rIns="0" bIns="72000" numCol="1" anchor="t" anchorCtr="0">
            <a:spAutoFit/>
          </a:bodyPr>
          <a:lstStyle>
            <a:lvl1pPr marL="342900" indent="-342900" algn="l" rtl="0" eaLnBrk="1" fontAlgn="base" hangingPunct="1">
              <a:spcBef>
                <a:spcPct val="20000"/>
              </a:spcBef>
              <a:spcAft>
                <a:spcPct val="0"/>
              </a:spcAft>
              <a:buClr>
                <a:schemeClr val="bg1"/>
              </a:buClr>
              <a:buChar char="•"/>
              <a:defRPr sz="800" i="0">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lgn="just">
              <a:buNone/>
            </a:pPr>
            <a:r>
              <a:rPr lang="en-US" sz="700" b="1" kern="0" dirty="0">
                <a:solidFill>
                  <a:schemeClr val="tx1"/>
                </a:solidFill>
              </a:rPr>
              <a:t>© European Union 2021</a:t>
            </a:r>
          </a:p>
          <a:p>
            <a:pPr marL="0" indent="0" algn="just">
              <a:buNone/>
            </a:pPr>
            <a:r>
              <a:rPr lang="en-US" sz="600" b="0" kern="0" dirty="0">
                <a:solidFill>
                  <a:schemeClr val="tx1"/>
                </a:solidFill>
              </a:rPr>
              <a:t>Unless otherwise noted the reuse of this presentation is </a:t>
            </a:r>
            <a:r>
              <a:rPr lang="en-US" sz="600" b="0" kern="0" dirty="0" err="1">
                <a:solidFill>
                  <a:schemeClr val="tx1"/>
                </a:solidFill>
              </a:rPr>
              <a:t>authorised</a:t>
            </a:r>
            <a:r>
              <a:rPr lang="en-US" sz="600" b="0" kern="0" dirty="0">
                <a:solidFill>
                  <a:schemeClr val="tx1"/>
                </a:solidFill>
              </a:rPr>
              <a:t> under the </a:t>
            </a:r>
            <a:r>
              <a:rPr lang="en-US" sz="600" b="0" u="sng" kern="0" dirty="0">
                <a:solidFill>
                  <a:schemeClr val="tx1"/>
                </a:solidFill>
              </a:rPr>
              <a:t>CC BY 4.0</a:t>
            </a:r>
            <a:r>
              <a:rPr lang="en-US" sz="600" b="1" kern="0" dirty="0">
                <a:solidFill>
                  <a:schemeClr val="tx1"/>
                </a:solidFill>
              </a:rPr>
              <a:t>  </a:t>
            </a:r>
            <a:r>
              <a:rPr lang="en-US" sz="600" b="0" kern="0" dirty="0">
                <a:solidFill>
                  <a:schemeClr val="tx1"/>
                </a:solidFill>
              </a:rPr>
              <a:t>license. For any use or reproduction of elements that are not owned by the EU, permission may need to be sought directly from the respective right holders.</a:t>
            </a:r>
            <a:br>
              <a:rPr lang="en-US" sz="600" b="0" kern="0" dirty="0">
                <a:solidFill>
                  <a:schemeClr val="tx1"/>
                </a:solidFill>
              </a:rPr>
            </a:br>
            <a:r>
              <a:rPr kumimoji="0" lang="en-US" altLang="en-US" sz="600" b="1"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Image credits:</a:t>
            </a:r>
            <a:r>
              <a:rPr kumimoji="0" lang="en-US" altLang="en-US" sz="600" b="0" i="0" u="none" strike="noStrike" cap="none" normalizeH="0" baseline="0" dirty="0">
                <a:ln>
                  <a:noFill/>
                </a:ln>
                <a:solidFill>
                  <a:schemeClr val="tx1"/>
                </a:solidFill>
                <a:effectLst/>
                <a:latin typeface="+mn-lt"/>
                <a:ea typeface="Calibri" panose="020F0502020204030204" pitchFamily="34" charset="0"/>
                <a:cs typeface="Arial" panose="020B0604020202020204" pitchFamily="34" charset="0"/>
              </a:rPr>
              <a:t> </a:t>
            </a:r>
            <a:r>
              <a:rPr lang="en-GB" sz="600" i="0" kern="1200" dirty="0">
                <a:solidFill>
                  <a:schemeClr val="tx1"/>
                </a:solidFill>
                <a:effectLst/>
                <a:latin typeface="+mn-lt"/>
                <a:ea typeface="+mn-ea"/>
                <a:cs typeface="+mn-cs"/>
              </a:rPr>
              <a:t>© </a:t>
            </a:r>
            <a:r>
              <a:rPr lang="en-GB" sz="600" i="0" kern="1200" dirty="0" err="1">
                <a:solidFill>
                  <a:schemeClr val="tx1"/>
                </a:solidFill>
                <a:effectLst/>
                <a:latin typeface="+mn-lt"/>
                <a:ea typeface="+mn-ea"/>
                <a:cs typeface="+mn-cs"/>
              </a:rPr>
              <a:t>ivector</a:t>
            </a:r>
            <a:r>
              <a:rPr lang="en-GB" sz="600" i="0" kern="1200" dirty="0">
                <a:solidFill>
                  <a:schemeClr val="tx1"/>
                </a:solidFill>
                <a:effectLst/>
                <a:latin typeface="+mn-lt"/>
                <a:ea typeface="+mn-ea"/>
                <a:cs typeface="+mn-cs"/>
              </a:rPr>
              <a:t> #249868181, #251163013, #273480523, #241215668, #245719946, #251163053, #252508849, #241215668,  #244690530, #222596698, #235536634, #263530636, #66009682, #273480523, #362422833; © </a:t>
            </a:r>
            <a:r>
              <a:rPr lang="en-GB" sz="600" i="0" kern="1200" dirty="0" err="1">
                <a:solidFill>
                  <a:schemeClr val="tx1"/>
                </a:solidFill>
                <a:effectLst/>
                <a:latin typeface="+mn-lt"/>
                <a:ea typeface="+mn-ea"/>
                <a:cs typeface="+mn-cs"/>
              </a:rPr>
              <a:t>petovarga</a:t>
            </a:r>
            <a:r>
              <a:rPr lang="en-GB" sz="600" i="0" kern="1200" dirty="0">
                <a:solidFill>
                  <a:schemeClr val="tx1"/>
                </a:solidFill>
                <a:effectLst/>
                <a:latin typeface="+mn-lt"/>
                <a:ea typeface="+mn-ea"/>
                <a:cs typeface="+mn-cs"/>
              </a:rPr>
              <a:t> #366009967; © </a:t>
            </a:r>
            <a:r>
              <a:rPr lang="en-GB" sz="600" i="0" kern="1200" dirty="0" err="1">
                <a:solidFill>
                  <a:schemeClr val="tx1"/>
                </a:solidFill>
                <a:effectLst/>
                <a:latin typeface="+mn-lt"/>
                <a:ea typeface="+mn-ea"/>
                <a:cs typeface="+mn-cs"/>
              </a:rPr>
              <a:t>shooarts</a:t>
            </a:r>
            <a:r>
              <a:rPr lang="en-GB" sz="600" i="0" kern="1200" dirty="0">
                <a:solidFill>
                  <a:schemeClr val="tx1"/>
                </a:solidFill>
                <a:effectLst/>
                <a:latin typeface="+mn-lt"/>
                <a:ea typeface="+mn-ea"/>
                <a:cs typeface="+mn-cs"/>
              </a:rPr>
              <a:t> # 121467308, 2020. Source: Stock.Adobe.com. Icons © </a:t>
            </a:r>
            <a:r>
              <a:rPr lang="en-GB" sz="600" i="0" kern="1200" dirty="0" err="1">
                <a:solidFill>
                  <a:schemeClr val="tx1"/>
                </a:solidFill>
                <a:effectLst/>
                <a:latin typeface="+mn-lt"/>
                <a:ea typeface="+mn-ea"/>
                <a:cs typeface="+mn-cs"/>
              </a:rPr>
              <a:t>Flaticon</a:t>
            </a:r>
            <a:r>
              <a:rPr lang="en-GB" sz="600" i="0" kern="1200" dirty="0">
                <a:solidFill>
                  <a:schemeClr val="tx1"/>
                </a:solidFill>
                <a:effectLst/>
                <a:latin typeface="+mn-lt"/>
                <a:ea typeface="+mn-ea"/>
                <a:cs typeface="+mn-cs"/>
              </a:rPr>
              <a:t> – all rights reserved.</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95929" y="5994432"/>
            <a:ext cx="900000" cy="314888"/>
          </a:xfrm>
          <a:prstGeom prst="rect">
            <a:avLst/>
          </a:prstGeom>
        </p:spPr>
      </p:pic>
    </p:spTree>
    <p:extLst>
      <p:ext uri="{BB962C8B-B14F-4D97-AF65-F5344CB8AC3E}">
        <p14:creationId xmlns:p14="http://schemas.microsoft.com/office/powerpoint/2010/main" val="37886990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11" name="Title 1"/>
          <p:cNvSpPr>
            <a:spLocks noGrp="1"/>
          </p:cNvSpPr>
          <p:nvPr>
            <p:ph type="title"/>
          </p:nvPr>
        </p:nvSpPr>
        <p:spPr>
          <a:xfrm>
            <a:off x="623393" y="936695"/>
            <a:ext cx="10945216" cy="3167559"/>
          </a:xfrm>
        </p:spPr>
        <p:txBody>
          <a:bodyPr/>
          <a:lstStyle>
            <a:lvl1pPr marL="358775" indent="-358775" algn="ctr">
              <a:defRPr sz="3200">
                <a:solidFill>
                  <a:srgbClr val="578DA3"/>
                </a:solidFill>
              </a:defRPr>
            </a:lvl1pPr>
          </a:lstStyle>
          <a:p>
            <a:r>
              <a:rPr lang="en-US" dirty="0"/>
              <a:t>Click to edit Master title style</a:t>
            </a:r>
            <a:endParaRPr lang="en-GB" dirty="0"/>
          </a:p>
        </p:txBody>
      </p:sp>
      <p:sp>
        <p:nvSpPr>
          <p:cNvPr id="4" name="Textfeld 3"/>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spTree>
    <p:extLst>
      <p:ext uri="{BB962C8B-B14F-4D97-AF65-F5344CB8AC3E}">
        <p14:creationId xmlns:p14="http://schemas.microsoft.com/office/powerpoint/2010/main" val="28163726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p:spPr>
        <p:txBody>
          <a:bodyPr/>
          <a:lstStyle>
            <a:lvl1pPr>
              <a:defRPr>
                <a:solidFill>
                  <a:schemeClr val="bg1"/>
                </a:solidFill>
              </a:defRPr>
            </a:lvl1pPr>
          </a:lstStyle>
          <a:p>
            <a:r>
              <a:rPr lang="en-US" dirty="0"/>
              <a:t>Click to edit Master title style</a:t>
            </a:r>
          </a:p>
        </p:txBody>
      </p:sp>
      <p:sp>
        <p:nvSpPr>
          <p:cNvPr id="10" name="Slide Number Placeholder 5"/>
          <p:cNvSpPr>
            <a:spLocks noGrp="1"/>
          </p:cNvSpPr>
          <p:nvPr>
            <p:ph type="sldNum" sz="quarter" idx="12"/>
          </p:nvPr>
        </p:nvSpPr>
        <p:spPr>
          <a:xfrm>
            <a:off x="8966201" y="6466114"/>
            <a:ext cx="2743200" cy="281437"/>
          </a:xfrm>
        </p:spPr>
        <p:txBody>
          <a:bodyPr/>
          <a:lstStyle>
            <a:lvl1pPr algn="r">
              <a:defRPr>
                <a:solidFill>
                  <a:srgbClr val="576973"/>
                </a:solidFill>
              </a:defRPr>
            </a:lvl1pPr>
          </a:lstStyle>
          <a:p>
            <a:fld id="{6E18DBF4-37B7-4C4F-9728-A1C100B177EE}" type="slidenum">
              <a:rPr lang="en-US" smtClean="0"/>
              <a:pPr/>
              <a:t>‹#›</a:t>
            </a:fld>
            <a:endParaRPr lang="en-US" dirty="0"/>
          </a:p>
        </p:txBody>
      </p:sp>
      <p:sp>
        <p:nvSpPr>
          <p:cNvPr id="12" name="Textfeld 11"/>
          <p:cNvSpPr txBox="1"/>
          <p:nvPr userDrawn="1"/>
        </p:nvSpPr>
        <p:spPr>
          <a:xfrm>
            <a:off x="7248128" y="6346656"/>
            <a:ext cx="2496277" cy="338554"/>
          </a:xfrm>
          <a:prstGeom prst="rect">
            <a:avLst/>
          </a:prstGeom>
          <a:noFill/>
        </p:spPr>
        <p:txBody>
          <a:bodyPr wrap="square" rtlCol="0">
            <a:spAutoFit/>
          </a:bodyPr>
          <a:lstStyle/>
          <a:p>
            <a:pPr algn="ctr"/>
            <a:fld id="{0A958DBC-2E95-4255-B113-9647B0A76D4F}" type="slidenum">
              <a:rPr lang="de-DE" sz="1600" smtClean="0">
                <a:solidFill>
                  <a:srgbClr val="669AAF"/>
                </a:solidFill>
              </a:rPr>
              <a:pPr algn="ctr"/>
              <a:t>‹#›</a:t>
            </a:fld>
            <a:endParaRPr lang="de-DE" sz="1600" dirty="0">
              <a:solidFill>
                <a:srgbClr val="669AAF"/>
              </a:solidFill>
            </a:endParaRPr>
          </a:p>
        </p:txBody>
      </p:sp>
    </p:spTree>
    <p:extLst>
      <p:ext uri="{BB962C8B-B14F-4D97-AF65-F5344CB8AC3E}">
        <p14:creationId xmlns:p14="http://schemas.microsoft.com/office/powerpoint/2010/main" val="4304232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838200" y="468000"/>
            <a:ext cx="10515600" cy="600164"/>
          </a:xfrm>
          <a:prstGeom prst="rect">
            <a:avLst/>
          </a:prstGeom>
        </p:spPr>
        <p:txBody>
          <a:bodyPr vert="horz" wrap="square" lIns="91440" tIns="45720" rIns="91440" bIns="0" rtlCol="0" anchor="t" anchorCtr="0">
            <a:noAutofit/>
          </a:bodyPr>
          <a:lstStyle>
            <a:lvl1pPr>
              <a:lnSpc>
                <a:spcPct val="100000"/>
              </a:lnSpc>
              <a:defRPr sz="3600" b="1">
                <a:solidFill>
                  <a:schemeClr val="accent2"/>
                </a:solidFill>
              </a:defRPr>
            </a:lvl1pPr>
          </a:lstStyle>
          <a:p>
            <a:r>
              <a:rPr lang="en-US" dirty="0"/>
              <a:t>Click to edit Master title style</a:t>
            </a:r>
            <a:endParaRPr lang="en-GB"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033852" y="6044693"/>
            <a:ext cx="1716200" cy="451718"/>
          </a:xfrm>
          <a:prstGeom prst="rect">
            <a:avLst/>
          </a:prstGeom>
        </p:spPr>
      </p:pic>
      <p:sp>
        <p:nvSpPr>
          <p:cNvPr id="5" name="Text Placeholder 2"/>
          <p:cNvSpPr>
            <a:spLocks noGrp="1"/>
          </p:cNvSpPr>
          <p:nvPr>
            <p:ph idx="1"/>
          </p:nvPr>
        </p:nvSpPr>
        <p:spPr>
          <a:xfrm>
            <a:off x="838200" y="1210327"/>
            <a:ext cx="10515600" cy="4834365"/>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0423415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9128" y="269877"/>
            <a:ext cx="10515600" cy="587374"/>
          </a:xfrm>
        </p:spPr>
        <p:txBody>
          <a:bodyPr>
            <a:normAutofit/>
          </a:bodyPr>
          <a:lstStyle>
            <a:lvl1pPr>
              <a:defRPr sz="3400"/>
            </a:lvl1pPr>
          </a:lstStyle>
          <a:p>
            <a:r>
              <a:rPr lang="en-US"/>
              <a:t>Click to edit Master title style</a:t>
            </a:r>
            <a:endParaRPr lang="tr-TR"/>
          </a:p>
        </p:txBody>
      </p:sp>
      <p:sp>
        <p:nvSpPr>
          <p:cNvPr id="3" name="Content Placeholder 2"/>
          <p:cNvSpPr>
            <a:spLocks noGrp="1"/>
          </p:cNvSpPr>
          <p:nvPr>
            <p:ph idx="1"/>
          </p:nvPr>
        </p:nvSpPr>
        <p:spPr>
          <a:xfrm>
            <a:off x="1109128" y="1111251"/>
            <a:ext cx="10515600" cy="5065713"/>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tr-TR" dirty="0"/>
          </a:p>
        </p:txBody>
      </p:sp>
    </p:spTree>
    <p:extLst>
      <p:ext uri="{BB962C8B-B14F-4D97-AF65-F5344CB8AC3E}">
        <p14:creationId xmlns:p14="http://schemas.microsoft.com/office/powerpoint/2010/main" val="12496578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908800" y="3433482"/>
            <a:ext cx="4673600" cy="909918"/>
          </a:xfrm>
          <a:prstGeom prst="rect">
            <a:avLst/>
          </a:prstGeom>
        </p:spPr>
        <p:txBody>
          <a:bodyPr>
            <a:noAutofit/>
          </a:bodyPr>
          <a:lstStyle>
            <a:lvl1pPr algn="l">
              <a:defRPr sz="2400" b="1" i="0">
                <a:solidFill>
                  <a:schemeClr val="accent1"/>
                </a:solidFill>
              </a:defRPr>
            </a:lvl1pPr>
          </a:lstStyle>
          <a:p>
            <a:r>
              <a:rPr lang="en-US"/>
              <a:t>Click to edit Master title style</a:t>
            </a:r>
            <a:endParaRPr lang="en-GB"/>
          </a:p>
        </p:txBody>
      </p:sp>
      <p:sp>
        <p:nvSpPr>
          <p:cNvPr id="3" name="Subtitle 2"/>
          <p:cNvSpPr>
            <a:spLocks noGrp="1"/>
          </p:cNvSpPr>
          <p:nvPr>
            <p:ph type="subTitle" idx="1"/>
          </p:nvPr>
        </p:nvSpPr>
        <p:spPr>
          <a:xfrm>
            <a:off x="1828800" y="5334000"/>
            <a:ext cx="8534400" cy="304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2115315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4" name="Rectangle 7"/>
          <p:cNvSpPr/>
          <p:nvPr userDrawn="1"/>
        </p:nvSpPr>
        <p:spPr>
          <a:xfrm>
            <a:off x="0" y="-9525"/>
            <a:ext cx="12192000" cy="11811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a:solidFill>
                <a:prstClr val="white"/>
              </a:solidFill>
            </a:endParaRPr>
          </a:p>
        </p:txBody>
      </p:sp>
      <p:sp>
        <p:nvSpPr>
          <p:cNvPr id="7" name="Content Placeholder 2"/>
          <p:cNvSpPr>
            <a:spLocks noGrp="1"/>
          </p:cNvSpPr>
          <p:nvPr>
            <p:ph idx="1"/>
          </p:nvPr>
        </p:nvSpPr>
        <p:spPr>
          <a:xfrm>
            <a:off x="365761" y="1425680"/>
            <a:ext cx="11343641" cy="47512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p:cNvSpPr>
            <a:spLocks noGrp="1"/>
          </p:cNvSpPr>
          <p:nvPr>
            <p:ph type="title"/>
          </p:nvPr>
        </p:nvSpPr>
        <p:spPr>
          <a:xfrm>
            <a:off x="365761" y="244372"/>
            <a:ext cx="11343641" cy="673100"/>
          </a:xfrm>
          <a:prstGeom prst="rect">
            <a:avLst/>
          </a:prstGeom>
        </p:spPr>
        <p:txBody>
          <a:bodyPr/>
          <a:lstStyle>
            <a:lvl1pPr>
              <a:defRPr b="1">
                <a:solidFill>
                  <a:schemeClr val="tx1"/>
                </a:solidFill>
              </a:defRPr>
            </a:lvl1pPr>
          </a:lstStyle>
          <a:p>
            <a:r>
              <a:rPr lang="en-US"/>
              <a:t>Click to edit Master title style</a:t>
            </a:r>
          </a:p>
        </p:txBody>
      </p:sp>
      <p:sp>
        <p:nvSpPr>
          <p:cNvPr id="5" name="Slide Number Placeholder 5"/>
          <p:cNvSpPr>
            <a:spLocks noGrp="1"/>
          </p:cNvSpPr>
          <p:nvPr>
            <p:ph type="sldNum" sz="quarter" idx="10"/>
          </p:nvPr>
        </p:nvSpPr>
        <p:spPr>
          <a:xfrm>
            <a:off x="8966200" y="6465890"/>
            <a:ext cx="2743200" cy="280987"/>
          </a:xfrm>
          <a:prstGeom prst="rect">
            <a:avLst/>
          </a:prstGeom>
        </p:spPr>
        <p:txBody>
          <a:bodyPr/>
          <a:lstStyle>
            <a:lvl1pPr algn="r">
              <a:defRPr smtClean="0">
                <a:solidFill>
                  <a:srgbClr val="576973"/>
                </a:solidFill>
              </a:defRPr>
            </a:lvl1pPr>
          </a:lstStyle>
          <a:p>
            <a:pPr>
              <a:defRPr/>
            </a:pPr>
            <a:fld id="{87F89B7F-EAA0-FC4B-A619-C8B3021314AE}" type="slidenum">
              <a:rPr lang="en-US"/>
              <a:pPr>
                <a:defRPr/>
              </a:pPr>
              <a:t>‹#›</a:t>
            </a:fld>
            <a:endParaRPr lang="en-US"/>
          </a:p>
        </p:txBody>
      </p:sp>
    </p:spTree>
    <p:extLst>
      <p:ext uri="{BB962C8B-B14F-4D97-AF65-F5344CB8AC3E}">
        <p14:creationId xmlns:p14="http://schemas.microsoft.com/office/powerpoint/2010/main" val="1651848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78912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xt only">
    <p:spTree>
      <p:nvGrpSpPr>
        <p:cNvPr id="1" name=""/>
        <p:cNvGrpSpPr/>
        <p:nvPr/>
      </p:nvGrpSpPr>
      <p:grpSpPr>
        <a:xfrm>
          <a:off x="0" y="0"/>
          <a:ext cx="0" cy="0"/>
          <a:chOff x="0" y="0"/>
          <a:chExt cx="0" cy="0"/>
        </a:xfrm>
      </p:grpSpPr>
      <p:sp>
        <p:nvSpPr>
          <p:cNvPr id="12" name="Titelplatzhalter 3"/>
          <p:cNvSpPr>
            <a:spLocks noGrp="1"/>
          </p:cNvSpPr>
          <p:nvPr>
            <p:ph type="title" hasCustomPrompt="1"/>
          </p:nvPr>
        </p:nvSpPr>
        <p:spPr>
          <a:xfrm>
            <a:off x="-6348" y="149225"/>
            <a:ext cx="8810108" cy="686006"/>
          </a:xfrm>
          <a:prstGeom prst="rect">
            <a:avLst/>
          </a:prstGeom>
        </p:spPr>
        <p:txBody>
          <a:bodyPr vert="horz" lIns="91440" tIns="45720" rIns="91440" bIns="45720" rtlCol="0" anchor="ctr">
            <a:normAutofit/>
          </a:bodyPr>
          <a:lstStyle>
            <a:lvl1pPr>
              <a:defRPr>
                <a:solidFill>
                  <a:schemeClr val="tx1"/>
                </a:solidFill>
              </a:defRPr>
            </a:lvl1pPr>
          </a:lstStyle>
          <a:p>
            <a:r>
              <a:rPr lang="en-GB" noProof="0" dirty="0"/>
              <a:t>Title </a:t>
            </a:r>
            <a:r>
              <a:rPr lang="en-GB" noProof="0" dirty="0" err="1"/>
              <a:t>masterformat</a:t>
            </a:r>
            <a:endParaRPr lang="en-GB" noProof="0" dirty="0"/>
          </a:p>
        </p:txBody>
      </p:sp>
      <p:sp>
        <p:nvSpPr>
          <p:cNvPr id="3" name="Textplatzhalter 2"/>
          <p:cNvSpPr>
            <a:spLocks noGrp="1"/>
          </p:cNvSpPr>
          <p:nvPr>
            <p:ph type="body" sz="quarter" idx="10" hasCustomPrompt="1"/>
          </p:nvPr>
        </p:nvSpPr>
        <p:spPr>
          <a:xfrm>
            <a:off x="395820" y="1307806"/>
            <a:ext cx="11417298" cy="4167962"/>
          </a:xfrm>
        </p:spPr>
        <p:txBody>
          <a:bodyPr wrap="square" lIns="0" tIns="0" rIns="0" bIns="0">
            <a:noAutofit/>
          </a:bodyPr>
          <a:lstStyle>
            <a:lvl1pPr marL="0" indent="0">
              <a:buFontTx/>
              <a:buNone/>
              <a:defRPr sz="2200" baseline="0">
                <a:solidFill>
                  <a:schemeClr val="tx1"/>
                </a:solidFill>
              </a:defRPr>
            </a:lvl1pPr>
          </a:lstStyle>
          <a:p>
            <a:pPr lvl="0"/>
            <a:r>
              <a:rPr lang="en-GB" noProof="0" dirty="0"/>
              <a:t>Insert Text</a:t>
            </a:r>
          </a:p>
        </p:txBody>
      </p:sp>
    </p:spTree>
    <p:extLst>
      <p:ext uri="{BB962C8B-B14F-4D97-AF65-F5344CB8AC3E}">
        <p14:creationId xmlns:p14="http://schemas.microsoft.com/office/powerpoint/2010/main" val="2970130918"/>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9" name="Title Placeholder 1"/>
          <p:cNvSpPr>
            <a:spLocks noGrp="1"/>
          </p:cNvSpPr>
          <p:nvPr>
            <p:ph type="title"/>
          </p:nvPr>
        </p:nvSpPr>
        <p:spPr>
          <a:xfrm>
            <a:off x="2058229" y="388268"/>
            <a:ext cx="9920411" cy="600164"/>
          </a:xfrm>
          <a:prstGeom prst="rect">
            <a:avLst/>
          </a:prstGeom>
        </p:spPr>
        <p:txBody>
          <a:bodyPr vert="horz" wrap="square" lIns="91440" tIns="45720" rIns="91440" bIns="0" rtlCol="0" anchor="t" anchorCtr="0">
            <a:noAutofit/>
          </a:bodyPr>
          <a:lstStyle>
            <a:lvl1pPr>
              <a:lnSpc>
                <a:spcPct val="100000"/>
              </a:lnSpc>
              <a:defRPr sz="3200" b="1">
                <a:solidFill>
                  <a:schemeClr val="bg1"/>
                </a:solidFill>
              </a:defRPr>
            </a:lvl1pPr>
          </a:lstStyle>
          <a:p>
            <a:r>
              <a:rPr lang="en-US" dirty="0"/>
              <a:t>Click to edit Master title style</a:t>
            </a:r>
            <a:endParaRPr lang="en-GB" dirty="0"/>
          </a:p>
        </p:txBody>
      </p:sp>
      <p:sp>
        <p:nvSpPr>
          <p:cNvPr id="10" name="Text Placeholder 2"/>
          <p:cNvSpPr>
            <a:spLocks noGrp="1"/>
          </p:cNvSpPr>
          <p:nvPr>
            <p:ph idx="1"/>
          </p:nvPr>
        </p:nvSpPr>
        <p:spPr>
          <a:xfrm>
            <a:off x="376352" y="1654803"/>
            <a:ext cx="11602288" cy="4389890"/>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347998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3988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1523"/>
            <a:ext cx="12189629" cy="6854953"/>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14"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3" name="Straight Connector 2"/>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91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2509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10156296" cy="3446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4324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8190973" cy="2779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23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hapter Slide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85" y="0"/>
            <a:ext cx="12189630" cy="6858000"/>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7" name="Title 1"/>
          <p:cNvSpPr>
            <a:spLocks noGrp="1"/>
          </p:cNvSpPr>
          <p:nvPr>
            <p:ph type="ctrTitle" hasCustomPrompt="1"/>
          </p:nvPr>
        </p:nvSpPr>
        <p:spPr>
          <a:xfrm>
            <a:off x="1077013" y="1852061"/>
            <a:ext cx="10156297" cy="1749286"/>
          </a:xfrm>
        </p:spPr>
        <p:txBody>
          <a:bodyPr anchor="t" anchorCtr="0">
            <a:noAutofit/>
          </a:bodyPr>
          <a:lstStyle>
            <a:lvl1pPr algn="l">
              <a:defRPr sz="6000">
                <a:solidFill>
                  <a:schemeClr val="tx2"/>
                </a:solidFill>
              </a:defRPr>
            </a:lvl1pPr>
          </a:lstStyle>
          <a:p>
            <a:r>
              <a:rPr lang="en-US" dirty="0"/>
              <a:t>Click to edit Master </a:t>
            </a:r>
            <a:br>
              <a:rPr lang="en-US" dirty="0"/>
            </a:br>
            <a:r>
              <a:rPr lang="en-US" dirty="0"/>
              <a:t>title style</a:t>
            </a:r>
            <a:endParaRPr lang="en-GB" dirty="0"/>
          </a:p>
        </p:txBody>
      </p:sp>
      <p:sp>
        <p:nvSpPr>
          <p:cNvPr id="8" name="Subtitle 2"/>
          <p:cNvSpPr>
            <a:spLocks noGrp="1"/>
          </p:cNvSpPr>
          <p:nvPr>
            <p:ph type="subTitle" idx="1"/>
          </p:nvPr>
        </p:nvSpPr>
        <p:spPr>
          <a:xfrm>
            <a:off x="1077012" y="1280970"/>
            <a:ext cx="10156297" cy="488568"/>
          </a:xfrm>
        </p:spPr>
        <p:txBody>
          <a:bodyPr>
            <a:noAutofit/>
          </a:bodyPr>
          <a:lstStyle>
            <a:lvl1pPr marL="0" indent="0" algn="l">
              <a:buNone/>
              <a:defRPr sz="2400" b="1" cap="all" spc="3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cxnSp>
        <p:nvCxnSpPr>
          <p:cNvPr id="10" name="Straight Connector 9"/>
          <p:cNvCxnSpPr/>
          <p:nvPr userDrawn="1"/>
        </p:nvCxnSpPr>
        <p:spPr>
          <a:xfrm>
            <a:off x="1077013" y="1122363"/>
            <a:ext cx="6997604" cy="2374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7258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Rectangle 1"/>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3" name="Rectangle 2"/>
          <p:cNvSpPr/>
          <p:nvPr userDrawn="1"/>
        </p:nvSpPr>
        <p:spPr>
          <a:xfrm>
            <a:off x="1071350" y="1047443"/>
            <a:ext cx="10098096" cy="46362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Connector 18"/>
          <p:cNvCxnSpPr/>
          <p:nvPr userDrawn="1"/>
        </p:nvCxnSpPr>
        <p:spPr>
          <a:xfrm>
            <a:off x="2194813" y="4831376"/>
            <a:ext cx="897463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itle 1"/>
          <p:cNvSpPr>
            <a:spLocks noGrp="1"/>
          </p:cNvSpPr>
          <p:nvPr>
            <p:ph type="ctrTitle" hasCustomPrompt="1"/>
          </p:nvPr>
        </p:nvSpPr>
        <p:spPr>
          <a:xfrm>
            <a:off x="1071350" y="1499645"/>
            <a:ext cx="10065224" cy="2865490"/>
          </a:xfrm>
        </p:spPr>
        <p:txBody>
          <a:bodyPr wrap="square" anchor="ctr" anchorCtr="0">
            <a:noAutofit/>
          </a:bodyPr>
          <a:lstStyle>
            <a:lvl1pPr algn="ctr">
              <a:defRPr sz="3600" b="0">
                <a:solidFill>
                  <a:schemeClr val="accent2"/>
                </a:solidFill>
                <a:latin typeface="+mn-lt"/>
              </a:defRPr>
            </a:lvl1pPr>
          </a:lstStyle>
          <a:p>
            <a:r>
              <a:rPr lang="en-US" dirty="0"/>
              <a:t>Enter your testimonial here</a:t>
            </a:r>
            <a:endParaRPr lang="en-GB" dirty="0"/>
          </a:p>
        </p:txBody>
      </p:sp>
      <p:sp>
        <p:nvSpPr>
          <p:cNvPr id="12" name="Subtitle 2"/>
          <p:cNvSpPr>
            <a:spLocks noGrp="1"/>
          </p:cNvSpPr>
          <p:nvPr>
            <p:ph type="subTitle" idx="1" hasCustomPrompt="1"/>
          </p:nvPr>
        </p:nvSpPr>
        <p:spPr>
          <a:xfrm>
            <a:off x="1071349" y="4645214"/>
            <a:ext cx="10098358" cy="294935"/>
          </a:xfrm>
        </p:spPr>
        <p:txBody>
          <a:bodyPr wrap="none" tIns="0" bIns="0">
            <a:noAutofit/>
          </a:bodyPr>
          <a:lstStyle>
            <a:lvl1pPr marL="0" indent="0" algn="ctr">
              <a:buNone/>
              <a:defRPr sz="1800" b="1" i="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of speaker</a:t>
            </a:r>
            <a:endParaRPr lang="en-GB"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
        <p:nvSpPr>
          <p:cNvPr id="16" name="Text Placeholder 18"/>
          <p:cNvSpPr>
            <a:spLocks noGrp="1"/>
          </p:cNvSpPr>
          <p:nvPr>
            <p:ph type="body" sz="quarter" idx="13" hasCustomPrompt="1"/>
          </p:nvPr>
        </p:nvSpPr>
        <p:spPr>
          <a:xfrm>
            <a:off x="1071351" y="4945651"/>
            <a:ext cx="10098096" cy="283576"/>
          </a:xfrm>
        </p:spPr>
        <p:txBody>
          <a:bodyPr wrap="none" tIns="0" bIns="0">
            <a:noAutofit/>
          </a:bodyPr>
          <a:lstStyle>
            <a:lvl1pPr marL="0" indent="0" algn="ctr">
              <a:buFontTx/>
              <a:buNone/>
              <a:defRPr sz="1800" i="1">
                <a:solidFill>
                  <a:schemeClr val="tx2"/>
                </a:solidFill>
              </a:defRPr>
            </a:lvl1pPr>
          </a:lstStyle>
          <a:p>
            <a:pPr lvl="0"/>
            <a:r>
              <a:rPr lang="en-US" dirty="0"/>
              <a:t>Profession</a:t>
            </a:r>
          </a:p>
        </p:txBody>
      </p:sp>
      <p:grpSp>
        <p:nvGrpSpPr>
          <p:cNvPr id="5" name="Group 4"/>
          <p:cNvGrpSpPr/>
          <p:nvPr userDrawn="1"/>
        </p:nvGrpSpPr>
        <p:grpSpPr>
          <a:xfrm>
            <a:off x="1849706" y="609539"/>
            <a:ext cx="914400" cy="914400"/>
            <a:chOff x="1849706" y="609539"/>
            <a:chExt cx="914400" cy="914400"/>
          </a:xfrm>
        </p:grpSpPr>
        <p:sp>
          <p:nvSpPr>
            <p:cNvPr id="14" name="Oval 13"/>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grpSp>
        <p:nvGrpSpPr>
          <p:cNvPr id="17" name="Group 16"/>
          <p:cNvGrpSpPr/>
          <p:nvPr userDrawn="1"/>
        </p:nvGrpSpPr>
        <p:grpSpPr>
          <a:xfrm rot="10800000">
            <a:off x="9516557" y="5222468"/>
            <a:ext cx="914400" cy="914400"/>
            <a:chOff x="1849706" y="609539"/>
            <a:chExt cx="914400" cy="914400"/>
          </a:xfrm>
        </p:grpSpPr>
        <p:sp>
          <p:nvSpPr>
            <p:cNvPr id="20" name="Oval 19"/>
            <p:cNvSpPr/>
            <p:nvPr userDrawn="1"/>
          </p:nvSpPr>
          <p:spPr>
            <a:xfrm>
              <a:off x="1849706" y="609539"/>
              <a:ext cx="914400" cy="9144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flipV="1">
              <a:off x="1849706" y="707095"/>
              <a:ext cx="914400" cy="719289"/>
            </a:xfrm>
            <a:prstGeom prst="rect">
              <a:avLst/>
            </a:prstGeom>
          </p:spPr>
        </p:pic>
      </p:grpSp>
      <p:pic>
        <p:nvPicPr>
          <p:cNvPr id="18" name="Picture 17"/>
          <p:cNvPicPr>
            <a:picLocks noChangeAspect="1"/>
          </p:cNvPicPr>
          <p:nvPr userDrawn="1"/>
        </p:nvPicPr>
        <p:blipFill rotWithShape="1">
          <a:blip r:embed="rId4">
            <a:extLst>
              <a:ext uri="{28A0092B-C50C-407E-A947-70E740481C1C}">
                <a14:useLocalDpi xmlns:a14="http://schemas.microsoft.com/office/drawing/2010/main" val="0"/>
              </a:ext>
            </a:extLst>
          </a:blip>
          <a:srcRect l="29644" t="6053" r="30725" b="6244"/>
          <a:stretch/>
        </p:blipFill>
        <p:spPr>
          <a:xfrm>
            <a:off x="429491" y="4461163"/>
            <a:ext cx="1233054" cy="2161309"/>
          </a:xfrm>
          <a:prstGeom prst="rect">
            <a:avLst/>
          </a:prstGeom>
        </p:spPr>
      </p:pic>
    </p:spTree>
    <p:extLst>
      <p:ext uri="{BB962C8B-B14F-4D97-AF65-F5344CB8AC3E}">
        <p14:creationId xmlns:p14="http://schemas.microsoft.com/office/powerpoint/2010/main" val="369446988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dirty="0"/>
          </a:p>
        </p:txBody>
      </p:sp>
    </p:spTree>
    <p:extLst>
      <p:ext uri="{BB962C8B-B14F-4D97-AF65-F5344CB8AC3E}">
        <p14:creationId xmlns:p14="http://schemas.microsoft.com/office/powerpoint/2010/main" val="459720850"/>
      </p:ext>
    </p:extLst>
  </p:cSld>
  <p:clrMap bg1="lt1" tx1="dk1" bg2="lt2" tx2="dk2" accent1="accent1" accent2="accent2" accent3="accent3" accent4="accent4" accent5="accent5" accent6="accent6" hlink="hlink" folHlink="folHlink"/>
  <p:sldLayoutIdLst>
    <p:sldLayoutId id="2147483656" r:id="rId1"/>
    <p:sldLayoutId id="2147483650" r:id="rId2"/>
    <p:sldLayoutId id="2147483675" r:id="rId3"/>
    <p:sldLayoutId id="2147483679" r:id="rId4"/>
    <p:sldLayoutId id="2147483651" r:id="rId5"/>
    <p:sldLayoutId id="2147483680" r:id="rId6"/>
    <p:sldLayoutId id="2147483681" r:id="rId7"/>
    <p:sldLayoutId id="2147483682" r:id="rId8"/>
    <p:sldLayoutId id="2147483672" r:id="rId9"/>
    <p:sldLayoutId id="2147483684" r:id="rId10"/>
    <p:sldLayoutId id="2147483685" r:id="rId11"/>
    <p:sldLayoutId id="2147483686" r:id="rId12"/>
    <p:sldLayoutId id="2147483687" r:id="rId13"/>
    <p:sldLayoutId id="2147483673" r:id="rId14"/>
    <p:sldLayoutId id="2147483677" r:id="rId15"/>
    <p:sldLayoutId id="2147483678" r:id="rId16"/>
    <p:sldLayoutId id="2147483649" r:id="rId17"/>
    <p:sldLayoutId id="2147483689" r:id="rId18"/>
    <p:sldLayoutId id="2147483695" r:id="rId19"/>
    <p:sldLayoutId id="2147483698" r:id="rId20"/>
    <p:sldLayoutId id="2147483699" r:id="rId21"/>
    <p:sldLayoutId id="2147483700" r:id="rId22"/>
    <p:sldLayoutId id="2147483701" r:id="rId23"/>
    <p:sldLayoutId id="2147483702" r:id="rId24"/>
    <p:sldLayoutId id="2147483703" r:id="rId25"/>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ec.europa.eu/horizon-europ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c.europa.eu/research/participants/portal/desktop/en/support/reference_terms.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9717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1 Diagrama"/>
          <p:cNvGraphicFramePr/>
          <p:nvPr>
            <p:extLst>
              <p:ext uri="{D42A27DB-BD31-4B8C-83A1-F6EECF244321}">
                <p14:modId xmlns:p14="http://schemas.microsoft.com/office/powerpoint/2010/main" val="267238589"/>
              </p:ext>
            </p:extLst>
          </p:nvPr>
        </p:nvGraphicFramePr>
        <p:xfrm>
          <a:off x="1533653" y="870256"/>
          <a:ext cx="9134347" cy="20692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el 1"/>
          <p:cNvSpPr>
            <a:spLocks noGrp="1"/>
          </p:cNvSpPr>
          <p:nvPr>
            <p:ph type="title"/>
          </p:nvPr>
        </p:nvSpPr>
        <p:spPr/>
        <p:txBody>
          <a:bodyPr>
            <a:noAutofit/>
          </a:bodyPr>
          <a:lstStyle/>
          <a:p>
            <a:r>
              <a:rPr lang="en-US" sz="4000" b="1" spc="-1" dirty="0">
                <a:solidFill>
                  <a:srgbClr val="4F81BD"/>
                </a:solidFill>
                <a:latin typeface="Calibri"/>
                <a:ea typeface="DejaVu Sans"/>
                <a:cs typeface="+mn-cs"/>
              </a:rPr>
              <a:t>Impact orientation in all stages</a:t>
            </a:r>
          </a:p>
        </p:txBody>
      </p:sp>
      <p:sp>
        <p:nvSpPr>
          <p:cNvPr id="3" name="Inhaltsplatzhalter 2"/>
          <p:cNvSpPr>
            <a:spLocks noGrp="1"/>
          </p:cNvSpPr>
          <p:nvPr>
            <p:ph idx="1"/>
          </p:nvPr>
        </p:nvSpPr>
        <p:spPr>
          <a:xfrm>
            <a:off x="627185" y="3017867"/>
            <a:ext cx="10515600" cy="2820226"/>
          </a:xfrm>
        </p:spPr>
        <p:txBody>
          <a:bodyPr>
            <a:noAutofit/>
          </a:bodyPr>
          <a:lstStyle/>
          <a:p>
            <a:pPr marL="285750" indent="-285750" algn="just">
              <a:buFont typeface="Arial" panose="020B0604020202020204" pitchFamily="34" charset="0"/>
              <a:buChar char="•"/>
            </a:pPr>
            <a:r>
              <a:rPr lang="en-US" sz="1800" kern="0" dirty="0"/>
              <a:t>Most </a:t>
            </a:r>
            <a:r>
              <a:rPr lang="en-US" sz="1800" kern="0" dirty="0" err="1"/>
              <a:t>programmes</a:t>
            </a:r>
            <a:r>
              <a:rPr lang="en-US" sz="1800" kern="0" dirty="0"/>
              <a:t> have an impact-oriented approach</a:t>
            </a:r>
          </a:p>
          <a:p>
            <a:pPr marL="285750" indent="-285750" algn="just">
              <a:buFont typeface="Arial" panose="020B0604020202020204" pitchFamily="34" charset="0"/>
              <a:buChar char="•"/>
            </a:pPr>
            <a:r>
              <a:rPr lang="en-US" sz="1800" kern="0" dirty="0"/>
              <a:t>Horizon Europe balances research and innovation and aims to drive competitiveness/growth and to tackle societal challenges (e.g. through missions)</a:t>
            </a:r>
          </a:p>
          <a:p>
            <a:pPr marL="285750" indent="-285750" algn="just">
              <a:buFont typeface="Arial" panose="020B0604020202020204" pitchFamily="34" charset="0"/>
              <a:buChar char="•"/>
            </a:pPr>
            <a:r>
              <a:rPr lang="en-US" sz="1800" kern="0" dirty="0"/>
              <a:t>Many </a:t>
            </a:r>
            <a:r>
              <a:rPr lang="en-US" sz="1800" kern="0" dirty="0" err="1"/>
              <a:t>programmes</a:t>
            </a:r>
            <a:r>
              <a:rPr lang="en-US" sz="1800" kern="0" dirty="0"/>
              <a:t> encourage collaboration between different stakeholders (researchers, industry including SMEs, public sector </a:t>
            </a:r>
            <a:r>
              <a:rPr lang="en-US" sz="1800" kern="0" dirty="0" err="1"/>
              <a:t>organisations</a:t>
            </a:r>
            <a:r>
              <a:rPr lang="en-US" sz="1800" kern="0" dirty="0"/>
              <a:t> and citizens)</a:t>
            </a:r>
          </a:p>
          <a:p>
            <a:pPr marL="285750" indent="-285750" algn="just">
              <a:buFont typeface="Arial" panose="020B0604020202020204" pitchFamily="34" charset="0"/>
              <a:buChar char="•"/>
            </a:pPr>
            <a:r>
              <a:rPr lang="en-US" sz="1800" kern="0" dirty="0"/>
              <a:t>Expected impacts are crucial for successful proposals and projects</a:t>
            </a:r>
          </a:p>
          <a:p>
            <a:pPr marL="285750" indent="-285750" algn="just">
              <a:buFont typeface="Arial" panose="020B0604020202020204" pitchFamily="34" charset="0"/>
              <a:buChar char="•"/>
            </a:pPr>
            <a:r>
              <a:rPr lang="en-US" sz="1800" kern="0" dirty="0"/>
              <a:t>Aspects of the project (activities, partnership, open access of results, etc.) intend to </a:t>
            </a:r>
            <a:r>
              <a:rPr lang="en-US" sz="1800" kern="0" dirty="0" err="1"/>
              <a:t>maximise</a:t>
            </a:r>
            <a:r>
              <a:rPr lang="en-US" sz="1800" kern="0" dirty="0"/>
              <a:t> potential impacts</a:t>
            </a:r>
            <a:endParaRPr lang="en-US" sz="1800" dirty="0"/>
          </a:p>
        </p:txBody>
      </p:sp>
      <p:sp>
        <p:nvSpPr>
          <p:cNvPr id="6" name="Richtungspfeil 5"/>
          <p:cNvSpPr/>
          <p:nvPr/>
        </p:nvSpPr>
        <p:spPr>
          <a:xfrm>
            <a:off x="1689100" y="2278816"/>
            <a:ext cx="8668006" cy="432048"/>
          </a:xfrm>
          <a:prstGeom prst="homePlate">
            <a:avLst/>
          </a:prstGeom>
          <a:solidFill>
            <a:schemeClr val="accent1">
              <a:lumMod val="60000"/>
              <a:lumOff val="40000"/>
            </a:schemeClr>
          </a:solidFill>
          <a:ln>
            <a:solidFill>
              <a:schemeClr val="tx2">
                <a:lumMod val="40000"/>
                <a:lumOff val="6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defRPr/>
            </a:pPr>
            <a:r>
              <a:rPr lang="de-AT" sz="1400" dirty="0">
                <a:solidFill>
                  <a:prstClr val="white"/>
                </a:solidFill>
                <a:latin typeface="Arial"/>
              </a:rPr>
              <a:t>Impact </a:t>
            </a:r>
            <a:r>
              <a:rPr lang="de-AT" sz="1400" dirty="0" err="1">
                <a:solidFill>
                  <a:prstClr val="white"/>
                </a:solidFill>
                <a:latin typeface="Arial"/>
              </a:rPr>
              <a:t>monitoring</a:t>
            </a:r>
            <a:r>
              <a:rPr lang="de-AT" sz="1400" dirty="0">
                <a:solidFill>
                  <a:prstClr val="white"/>
                </a:solidFill>
                <a:latin typeface="Arial"/>
              </a:rPr>
              <a:t> </a:t>
            </a:r>
            <a:r>
              <a:rPr lang="de-AT" sz="1400" dirty="0" err="1">
                <a:solidFill>
                  <a:prstClr val="white"/>
                </a:solidFill>
                <a:latin typeface="Arial"/>
              </a:rPr>
              <a:t>and</a:t>
            </a:r>
            <a:r>
              <a:rPr lang="de-AT" sz="1400" dirty="0">
                <a:solidFill>
                  <a:prstClr val="white"/>
                </a:solidFill>
                <a:latin typeface="Arial"/>
              </a:rPr>
              <a:t> </a:t>
            </a:r>
            <a:r>
              <a:rPr lang="de-AT" sz="1400" dirty="0" err="1">
                <a:solidFill>
                  <a:prstClr val="white"/>
                </a:solidFill>
                <a:latin typeface="Arial"/>
              </a:rPr>
              <a:t>reporting</a:t>
            </a:r>
            <a:endParaRPr lang="de-AT" sz="1400" dirty="0">
              <a:solidFill>
                <a:prstClr val="white"/>
              </a:solidFill>
              <a:latin typeface="Arial"/>
            </a:endParaRPr>
          </a:p>
        </p:txBody>
      </p:sp>
    </p:spTree>
    <p:extLst>
      <p:ext uri="{BB962C8B-B14F-4D97-AF65-F5344CB8AC3E}">
        <p14:creationId xmlns:p14="http://schemas.microsoft.com/office/powerpoint/2010/main" val="1365772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fr-FR" kern="1200" dirty="0"/>
              <a:t>2. </a:t>
            </a:r>
            <a:r>
              <a:rPr lang="en-US" dirty="0"/>
              <a:t>Impact in Horizon Europe: </a:t>
            </a:r>
            <a:br>
              <a:rPr lang="en-US" dirty="0"/>
            </a:br>
            <a:r>
              <a:rPr lang="en-US" dirty="0"/>
              <a:t>a brief overview</a:t>
            </a:r>
            <a:endParaRPr lang="de-DE" dirty="0"/>
          </a:p>
        </p:txBody>
      </p:sp>
    </p:spTree>
    <p:extLst>
      <p:ext uri="{BB962C8B-B14F-4D97-AF65-F5344CB8AC3E}">
        <p14:creationId xmlns:p14="http://schemas.microsoft.com/office/powerpoint/2010/main" val="1540423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normAutofit/>
          </a:bodyPr>
          <a:lstStyle/>
          <a:p>
            <a:r>
              <a:rPr lang="de-AT" dirty="0"/>
              <a:t>Impact </a:t>
            </a:r>
            <a:r>
              <a:rPr lang="de-AT" dirty="0" err="1"/>
              <a:t>pathways</a:t>
            </a:r>
            <a:r>
              <a:rPr lang="de-AT" dirty="0"/>
              <a:t> in HE - EXAMPLES</a:t>
            </a:r>
          </a:p>
        </p:txBody>
      </p:sp>
      <p:pic>
        <p:nvPicPr>
          <p:cNvPr id="42" name="Inhaltsplatzhalter 41"/>
          <p:cNvPicPr>
            <a:picLocks noGrp="1" noChangeAspect="1"/>
          </p:cNvPicPr>
          <p:nvPr>
            <p:ph idx="4294967295"/>
          </p:nvPr>
        </p:nvPicPr>
        <p:blipFill>
          <a:blip r:embed="rId3"/>
          <a:stretch>
            <a:fillRect/>
          </a:stretch>
        </p:blipFill>
        <p:spPr>
          <a:xfrm>
            <a:off x="1313528" y="1388539"/>
            <a:ext cx="9594562" cy="4606745"/>
          </a:xfrm>
          <a:prstGeom prst="rect">
            <a:avLst/>
          </a:prstGeom>
        </p:spPr>
      </p:pic>
      <p:sp>
        <p:nvSpPr>
          <p:cNvPr id="4" name="Textfeld 3"/>
          <p:cNvSpPr txBox="1"/>
          <p:nvPr/>
        </p:nvSpPr>
        <p:spPr>
          <a:xfrm>
            <a:off x="9034306" y="5885467"/>
            <a:ext cx="1146468" cy="317459"/>
          </a:xfrm>
          <a:prstGeom prst="rect">
            <a:avLst/>
          </a:prstGeom>
          <a:noFill/>
        </p:spPr>
        <p:txBody>
          <a:bodyPr wrap="none" rtlCol="0">
            <a:spAutoFit/>
          </a:bodyPr>
          <a:lstStyle/>
          <a:p>
            <a:pPr defTabSz="742950">
              <a:defRPr/>
            </a:pPr>
            <a:r>
              <a:rPr lang="de-DE" sz="1463" dirty="0">
                <a:solidFill>
                  <a:srgbClr val="4D4D4D"/>
                </a:solidFill>
                <a:latin typeface="Arial"/>
              </a:rPr>
              <a:t>Source: EC</a:t>
            </a:r>
            <a:endParaRPr lang="de-AT" sz="1463" dirty="0">
              <a:solidFill>
                <a:srgbClr val="4D4D4D"/>
              </a:solidFill>
              <a:latin typeface="Arial"/>
            </a:endParaRPr>
          </a:p>
        </p:txBody>
      </p:sp>
    </p:spTree>
    <p:extLst>
      <p:ext uri="{BB962C8B-B14F-4D97-AF65-F5344CB8AC3E}">
        <p14:creationId xmlns:p14="http://schemas.microsoft.com/office/powerpoint/2010/main" val="276135544"/>
      </p:ext>
    </p:extLst>
  </p:cSld>
  <p:clrMapOvr>
    <a:masterClrMapping/>
  </p:clrMapOvr>
  <mc:AlternateContent xmlns:mc="http://schemas.openxmlformats.org/markup-compatibility/2006" xmlns:p14="http://schemas.microsoft.com/office/powerpoint/2010/main">
    <mc:Choice Requires="p14">
      <p:transition spd="slow">
        <p14:gallery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333530"/>
            <a:ext cx="10515600" cy="600164"/>
          </a:xfrm>
        </p:spPr>
        <p:txBody>
          <a:bodyPr/>
          <a:lstStyle/>
          <a:p>
            <a:r>
              <a:rPr lang="en-US" sz="2800" dirty="0">
                <a:solidFill>
                  <a:schemeClr val="tx2"/>
                </a:solidFill>
              </a:rPr>
              <a:t>The 5 targets for the EU in 2020: Example of framework conditions for impact</a:t>
            </a:r>
            <a:br>
              <a:rPr lang="en-US" sz="2800" dirty="0">
                <a:solidFill>
                  <a:schemeClr val="tx2"/>
                </a:solidFill>
              </a:rPr>
            </a:br>
            <a:endParaRPr lang="en-US" sz="2800" dirty="0">
              <a:solidFill>
                <a:schemeClr val="tx2"/>
              </a:solidFill>
            </a:endParaRPr>
          </a:p>
        </p:txBody>
      </p:sp>
      <p:sp>
        <p:nvSpPr>
          <p:cNvPr id="2" name="Content Placeholder 1"/>
          <p:cNvSpPr>
            <a:spLocks noGrp="1"/>
          </p:cNvSpPr>
          <p:nvPr>
            <p:ph idx="1"/>
          </p:nvPr>
        </p:nvSpPr>
        <p:spPr/>
        <p:txBody>
          <a:bodyPr/>
          <a:lstStyle/>
          <a:p>
            <a:pPr>
              <a:spcAft>
                <a:spcPts val="600"/>
              </a:spcAft>
              <a:buClr>
                <a:srgbClr val="580B95"/>
              </a:buClr>
              <a:buFont typeface="Wingdings" panose="05000000000000000000" pitchFamily="2" charset="2"/>
              <a:buChar char="§"/>
            </a:pPr>
            <a:r>
              <a:rPr lang="en-US" sz="1800" dirty="0"/>
              <a:t>1. </a:t>
            </a:r>
            <a:r>
              <a:rPr lang="en-US" sz="1800" b="1" dirty="0">
                <a:solidFill>
                  <a:srgbClr val="C00000"/>
                </a:solidFill>
              </a:rPr>
              <a:t>Employment</a:t>
            </a:r>
            <a:endParaRPr lang="en-US" sz="1800" dirty="0">
              <a:solidFill>
                <a:srgbClr val="C00000"/>
              </a:solidFill>
            </a:endParaRPr>
          </a:p>
          <a:p>
            <a:pPr lvl="1">
              <a:buClr>
                <a:srgbClr val="580B95"/>
              </a:buClr>
              <a:buFont typeface="Wingdings" panose="05000000000000000000" pitchFamily="2" charset="2"/>
              <a:buChar char="§"/>
            </a:pPr>
            <a:r>
              <a:rPr lang="en-US" sz="1800" dirty="0"/>
              <a:t>75% of the 20-64 year-olds to be employed</a:t>
            </a:r>
          </a:p>
          <a:p>
            <a:pPr>
              <a:spcAft>
                <a:spcPts val="600"/>
              </a:spcAft>
              <a:buClr>
                <a:srgbClr val="580B95"/>
              </a:buClr>
              <a:buFont typeface="Wingdings" panose="05000000000000000000" pitchFamily="2" charset="2"/>
              <a:buChar char="§"/>
            </a:pPr>
            <a:r>
              <a:rPr lang="en-US" sz="1800" dirty="0"/>
              <a:t>2. </a:t>
            </a:r>
            <a:r>
              <a:rPr lang="en-US" sz="1800" b="1" dirty="0">
                <a:solidFill>
                  <a:srgbClr val="C00000"/>
                </a:solidFill>
              </a:rPr>
              <a:t>R&amp;D </a:t>
            </a:r>
            <a:endParaRPr lang="en-US" sz="1800" dirty="0">
              <a:solidFill>
                <a:srgbClr val="C00000"/>
              </a:solidFill>
            </a:endParaRPr>
          </a:p>
          <a:p>
            <a:pPr lvl="1">
              <a:buClr>
                <a:srgbClr val="580B95"/>
              </a:buClr>
              <a:buFont typeface="Wingdings" panose="05000000000000000000" pitchFamily="2" charset="2"/>
              <a:buChar char="§"/>
            </a:pPr>
            <a:r>
              <a:rPr lang="en-US" sz="1800" dirty="0"/>
              <a:t>3% of the EU's GDP to be invested in R&amp;D</a:t>
            </a:r>
          </a:p>
          <a:p>
            <a:pPr>
              <a:spcAft>
                <a:spcPts val="600"/>
              </a:spcAft>
              <a:buClr>
                <a:srgbClr val="580B95"/>
              </a:buClr>
              <a:buFont typeface="Wingdings" panose="05000000000000000000" pitchFamily="2" charset="2"/>
              <a:buChar char="§"/>
            </a:pPr>
            <a:r>
              <a:rPr lang="en-US" sz="1800" dirty="0"/>
              <a:t>3. </a:t>
            </a:r>
            <a:r>
              <a:rPr lang="en-US" sz="1800" b="1" dirty="0">
                <a:solidFill>
                  <a:srgbClr val="C00000"/>
                </a:solidFill>
              </a:rPr>
              <a:t>Climate change and energy sustainability</a:t>
            </a:r>
            <a:endParaRPr lang="en-US" sz="1800" dirty="0">
              <a:solidFill>
                <a:srgbClr val="C00000"/>
              </a:solidFill>
            </a:endParaRPr>
          </a:p>
          <a:p>
            <a:pPr lvl="1">
              <a:spcAft>
                <a:spcPts val="600"/>
              </a:spcAft>
              <a:buClr>
                <a:srgbClr val="580B95"/>
              </a:buClr>
              <a:buFont typeface="Wingdings" panose="05000000000000000000" pitchFamily="2" charset="2"/>
              <a:buChar char="§"/>
            </a:pPr>
            <a:r>
              <a:rPr lang="en-US" sz="1800" b="1" dirty="0"/>
              <a:t>greenhouse gas emissions 20%</a:t>
            </a:r>
            <a:r>
              <a:rPr lang="en-US" sz="1800" dirty="0"/>
              <a:t> (or even </a:t>
            </a:r>
            <a:r>
              <a:rPr lang="en-US" sz="1800" b="1" dirty="0"/>
              <a:t>30%</a:t>
            </a:r>
            <a:r>
              <a:rPr lang="en-US" sz="1800" dirty="0"/>
              <a:t>, if the conditions are right) </a:t>
            </a:r>
            <a:r>
              <a:rPr lang="en-US" sz="1800" b="1" dirty="0"/>
              <a:t>lower than 1990</a:t>
            </a:r>
            <a:endParaRPr lang="en-US" sz="1800" dirty="0"/>
          </a:p>
          <a:p>
            <a:pPr lvl="1">
              <a:spcAft>
                <a:spcPts val="600"/>
              </a:spcAft>
              <a:buClr>
                <a:srgbClr val="580B95"/>
              </a:buClr>
              <a:buFont typeface="Wingdings" panose="05000000000000000000" pitchFamily="2" charset="2"/>
              <a:buChar char="§"/>
            </a:pPr>
            <a:r>
              <a:rPr lang="en-US" sz="1800" b="1" dirty="0"/>
              <a:t>20% of energy from renewables</a:t>
            </a:r>
            <a:endParaRPr lang="en-US" sz="1800" dirty="0"/>
          </a:p>
          <a:p>
            <a:pPr lvl="1">
              <a:spcAft>
                <a:spcPts val="600"/>
              </a:spcAft>
              <a:buClr>
                <a:srgbClr val="580B95"/>
              </a:buClr>
              <a:buFont typeface="Wingdings" panose="05000000000000000000" pitchFamily="2" charset="2"/>
              <a:buChar char="§"/>
            </a:pPr>
            <a:r>
              <a:rPr lang="en-US" sz="1800" b="1" dirty="0"/>
              <a:t>20% increase in energy efficiency</a:t>
            </a:r>
            <a:endParaRPr lang="en-US" sz="1800" dirty="0"/>
          </a:p>
          <a:p>
            <a:pPr>
              <a:spcBef>
                <a:spcPts val="500"/>
              </a:spcBef>
              <a:spcAft>
                <a:spcPts val="600"/>
              </a:spcAft>
              <a:buClr>
                <a:srgbClr val="580B95"/>
              </a:buClr>
              <a:buFont typeface="Wingdings" panose="05000000000000000000" pitchFamily="2" charset="2"/>
              <a:buChar char="§"/>
            </a:pPr>
            <a:r>
              <a:rPr lang="en-US" sz="1800" dirty="0"/>
              <a:t>4. </a:t>
            </a:r>
            <a:r>
              <a:rPr lang="en-US" sz="1800" b="1" dirty="0">
                <a:solidFill>
                  <a:srgbClr val="C00000"/>
                </a:solidFill>
              </a:rPr>
              <a:t>Education</a:t>
            </a:r>
            <a:endParaRPr lang="en-US" sz="1800" dirty="0">
              <a:solidFill>
                <a:srgbClr val="C00000"/>
              </a:solidFill>
            </a:endParaRPr>
          </a:p>
          <a:p>
            <a:pPr lvl="1">
              <a:spcAft>
                <a:spcPts val="600"/>
              </a:spcAft>
              <a:buClr>
                <a:srgbClr val="580B95"/>
              </a:buClr>
              <a:buFont typeface="Wingdings" panose="05000000000000000000" pitchFamily="2" charset="2"/>
              <a:buChar char="§"/>
            </a:pPr>
            <a:r>
              <a:rPr lang="en-US" sz="1800" b="1" dirty="0"/>
              <a:t>Reducing the rates of early school leaving below 10%</a:t>
            </a:r>
            <a:endParaRPr lang="en-US" sz="1800" dirty="0"/>
          </a:p>
          <a:p>
            <a:pPr lvl="1">
              <a:spcAft>
                <a:spcPts val="600"/>
              </a:spcAft>
              <a:buClr>
                <a:srgbClr val="580B95"/>
              </a:buClr>
              <a:buFont typeface="Wingdings" panose="05000000000000000000" pitchFamily="2" charset="2"/>
              <a:buChar char="§"/>
            </a:pPr>
            <a:r>
              <a:rPr lang="en-US" sz="1800" b="1" dirty="0"/>
              <a:t>at least 40% of 30-34–year-olds completing third level education</a:t>
            </a:r>
            <a:endParaRPr lang="en-US" sz="1800" dirty="0"/>
          </a:p>
          <a:p>
            <a:pPr>
              <a:spcAft>
                <a:spcPts val="600"/>
              </a:spcAft>
            </a:pPr>
            <a:r>
              <a:rPr lang="en-US" sz="1800" dirty="0"/>
              <a:t>5. </a:t>
            </a:r>
            <a:r>
              <a:rPr lang="en-US" sz="1800" b="1" dirty="0">
                <a:solidFill>
                  <a:srgbClr val="C00000"/>
                </a:solidFill>
              </a:rPr>
              <a:t>Fighting poverty and social exclusion</a:t>
            </a:r>
            <a:endParaRPr lang="en-US" sz="1800" dirty="0">
              <a:solidFill>
                <a:srgbClr val="C00000"/>
              </a:solidFill>
            </a:endParaRPr>
          </a:p>
          <a:p>
            <a:pPr lvl="1"/>
            <a:r>
              <a:rPr lang="en-US" sz="1800" dirty="0"/>
              <a:t>at least </a:t>
            </a:r>
            <a:r>
              <a:rPr lang="en-US" sz="1800" b="1" dirty="0"/>
              <a:t>20 million fewer people in or at risk of poverty and social exclusion</a:t>
            </a:r>
            <a:endParaRPr lang="en-US" sz="1800" dirty="0"/>
          </a:p>
          <a:p>
            <a:pPr marL="514350" indent="-514350">
              <a:buFont typeface="+mj-lt"/>
              <a:buAutoNum type="arabicPeriod"/>
            </a:pPr>
            <a:endParaRPr lang="et-EE" sz="1800" dirty="0"/>
          </a:p>
          <a:p>
            <a:endParaRPr lang="en-US" sz="1800" dirty="0"/>
          </a:p>
        </p:txBody>
      </p:sp>
    </p:spTree>
    <p:extLst>
      <p:ext uri="{BB962C8B-B14F-4D97-AF65-F5344CB8AC3E}">
        <p14:creationId xmlns:p14="http://schemas.microsoft.com/office/powerpoint/2010/main" val="1491215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US" dirty="0"/>
              <a:t>Describing the impact of your proposal </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…by thinking about the specific contribution the project can make to the expected outcomes and impacts set out in the Work Programme.</a:t>
            </a: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364117"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en-US" sz="1800" b="1" dirty="0">
                <a:solidFill>
                  <a:schemeClr val="bg1"/>
                </a:solidFill>
                <a:latin typeface="+mj-lt"/>
                <a:ea typeface="Verdana" panose="020B0604030504040204" pitchFamily="34" charset="0"/>
                <a:cs typeface="Verdana" panose="020B0604030504040204" pitchFamily="34" charset="0"/>
              </a:rPr>
              <a:t>Project’s pathway towards impact</a:t>
            </a:r>
            <a:endParaRPr lang="en-GB" sz="1800" b="1" dirty="0">
              <a:solidFill>
                <a:schemeClr val="bg1"/>
              </a:solidFill>
              <a:latin typeface="+mj-lt"/>
              <a:ea typeface="Verdana" panose="020B0604030504040204" pitchFamily="34" charset="0"/>
              <a:cs typeface="Verdana" panose="020B0604030504040204" pitchFamily="34" charset="0"/>
            </a:endParaRPr>
          </a:p>
        </p:txBody>
      </p:sp>
      <p:sp>
        <p:nvSpPr>
          <p:cNvPr id="12" name="Text Box 6"/>
          <p:cNvSpPr txBox="1">
            <a:spLocks noChangeArrowheads="1"/>
          </p:cNvSpPr>
          <p:nvPr/>
        </p:nvSpPr>
        <p:spPr bwMode="auto">
          <a:xfrm>
            <a:off x="878423" y="6165334"/>
            <a:ext cx="1322798"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Implementation</a:t>
            </a:r>
          </a:p>
        </p:txBody>
      </p:sp>
      <p:sp>
        <p:nvSpPr>
          <p:cNvPr id="13" name="Text Box 7"/>
          <p:cNvSpPr txBox="1">
            <a:spLocks noChangeArrowheads="1"/>
          </p:cNvSpPr>
          <p:nvPr/>
        </p:nvSpPr>
        <p:spPr bwMode="auto">
          <a:xfrm>
            <a:off x="6224394" y="6189827"/>
            <a:ext cx="696024" cy="276999"/>
          </a:xfrm>
          <a:prstGeom prst="rect">
            <a:avLst/>
          </a:prstGeom>
          <a:noFill/>
          <a:ln w="12700">
            <a:solidFill>
              <a:srgbClr val="FFFFFF"/>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200" dirty="0">
                <a:solidFill>
                  <a:schemeClr val="accent3">
                    <a:lumMod val="50000"/>
                  </a:schemeClr>
                </a:solidFill>
                <a:latin typeface="+mj-lt"/>
                <a:ea typeface="Verdana" panose="020B0604030504040204" pitchFamily="34" charset="0"/>
                <a:cs typeface="Verdana" panose="020B0604030504040204" pitchFamily="34" charset="0"/>
              </a:rPr>
              <a:t>Effects</a:t>
            </a:r>
          </a:p>
        </p:txBody>
      </p:sp>
      <p:sp>
        <p:nvSpPr>
          <p:cNvPr id="14" name="Text Box 9"/>
          <p:cNvSpPr txBox="1">
            <a:spLocks noChangeArrowheads="1"/>
          </p:cNvSpPr>
          <p:nvPr/>
        </p:nvSpPr>
        <p:spPr bwMode="auto">
          <a:xfrm>
            <a:off x="1019163" y="4582863"/>
            <a:ext cx="1225017" cy="892552"/>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r>
              <a:rPr lang="en-GB" sz="1300" b="0" dirty="0">
                <a:latin typeface="+mn-lt"/>
                <a:ea typeface="+mn-ea"/>
                <a:cs typeface="Arial" panose="020B0604020202020204" pitchFamily="34" charset="0"/>
              </a:rPr>
              <a:t>HE grant, human resources, expertise, etc.   </a:t>
            </a:r>
          </a:p>
        </p:txBody>
      </p:sp>
      <p:sp>
        <p:nvSpPr>
          <p:cNvPr id="15" name="Text Box 10"/>
          <p:cNvSpPr txBox="1">
            <a:spLocks noChangeArrowheads="1"/>
          </p:cNvSpPr>
          <p:nvPr/>
        </p:nvSpPr>
        <p:spPr bwMode="auto">
          <a:xfrm>
            <a:off x="2607085" y="4482836"/>
            <a:ext cx="2879315" cy="1092607"/>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rgbClr val="0070C0"/>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Successful </a:t>
            </a:r>
            <a:r>
              <a:rPr lang="en-US" sz="1300" b="0" dirty="0">
                <a:latin typeface="+mn-lt"/>
                <a:ea typeface="+mn-ea"/>
                <a:cs typeface="Arial" panose="020B0604020202020204" pitchFamily="34" charset="0"/>
              </a:rPr>
              <a:t>large-scale demonstration trial with 3 airports of an advanced forecasting system for proactive airport passenger flow management </a:t>
            </a:r>
          </a:p>
        </p:txBody>
      </p:sp>
      <p:sp>
        <p:nvSpPr>
          <p:cNvPr id="16" name="Text Box 11"/>
          <p:cNvSpPr txBox="1">
            <a:spLocks noChangeArrowheads="1"/>
          </p:cNvSpPr>
          <p:nvPr/>
        </p:nvSpPr>
        <p:spPr bwMode="auto">
          <a:xfrm>
            <a:off x="6562575" y="4590804"/>
            <a:ext cx="2236377" cy="1092607"/>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3">
                    <a:lumMod val="50000"/>
                  </a:schemeClr>
                </a:solidFill>
                <a:latin typeface="+mj-lt"/>
                <a:ea typeface="Verdana" panose="020B0604030504040204" pitchFamily="34" charset="0"/>
                <a:cs typeface="Verdana" panose="020B0604030504040204" pitchFamily="34" charset="0"/>
              </a:rPr>
              <a:t>  </a:t>
            </a:r>
            <a:r>
              <a:rPr lang="en-US" sz="1300" b="0" dirty="0">
                <a:latin typeface="+mn-lt"/>
                <a:ea typeface="+mn-ea"/>
                <a:cs typeface="Arial" panose="020B0604020202020204" pitchFamily="34" charset="0"/>
              </a:rPr>
              <a:t>At least 9 European airports adopt the advanced forecasting system that was demonstrated during the project</a:t>
            </a:r>
          </a:p>
        </p:txBody>
      </p:sp>
      <p:cxnSp>
        <p:nvCxnSpPr>
          <p:cNvPr id="17" name="AutoShape 13"/>
          <p:cNvCxnSpPr>
            <a:cxnSpLocks noChangeShapeType="1"/>
            <a:stCxn id="14" idx="3"/>
            <a:endCxn id="15" idx="1"/>
          </p:cNvCxnSpPr>
          <p:nvPr/>
        </p:nvCxnSpPr>
        <p:spPr bwMode="auto">
          <a:xfrm>
            <a:off x="2244180" y="4973018"/>
            <a:ext cx="362905" cy="561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8" name="AutoShape 14"/>
          <p:cNvCxnSpPr>
            <a:cxnSpLocks noChangeShapeType="1"/>
            <a:stCxn id="15" idx="3"/>
            <a:endCxn id="16" idx="1"/>
          </p:cNvCxnSpPr>
          <p:nvPr/>
        </p:nvCxnSpPr>
        <p:spPr bwMode="auto">
          <a:xfrm>
            <a:off x="5486400" y="5029140"/>
            <a:ext cx="1076175" cy="107968"/>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cxnSp>
        <p:nvCxnSpPr>
          <p:cNvPr id="19" name="AutoShape 15"/>
          <p:cNvCxnSpPr>
            <a:cxnSpLocks noChangeShapeType="1"/>
            <a:stCxn id="16" idx="3"/>
            <a:endCxn id="32" idx="1"/>
          </p:cNvCxnSpPr>
          <p:nvPr/>
        </p:nvCxnSpPr>
        <p:spPr bwMode="auto">
          <a:xfrm>
            <a:off x="8798952" y="5137108"/>
            <a:ext cx="362905" cy="100027"/>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0" name="Rectangle 16"/>
          <p:cNvSpPr>
            <a:spLocks noChangeArrowheads="1"/>
          </p:cNvSpPr>
          <p:nvPr/>
        </p:nvSpPr>
        <p:spPr bwMode="auto">
          <a:xfrm>
            <a:off x="838200" y="4142232"/>
            <a:ext cx="4884377" cy="2324594"/>
          </a:xfrm>
          <a:prstGeom prst="rect">
            <a:avLst/>
          </a:prstGeom>
          <a:noFill/>
          <a:ln w="12700">
            <a:solidFill>
              <a:srgbClr val="404A52"/>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tr-TR" sz="1600">
              <a:solidFill>
                <a:srgbClr val="404A52"/>
              </a:solidFill>
              <a:latin typeface="+mj-lt"/>
              <a:ea typeface="Verdana" panose="020B0604030504040204" pitchFamily="34" charset="0"/>
              <a:cs typeface="Verdana" panose="020B0604030504040204" pitchFamily="34" charset="0"/>
            </a:endParaRPr>
          </a:p>
        </p:txBody>
      </p:sp>
      <p:sp>
        <p:nvSpPr>
          <p:cNvPr id="22" name="AutoShape 19"/>
          <p:cNvSpPr>
            <a:spLocks noChangeArrowheads="1"/>
          </p:cNvSpPr>
          <p:nvPr/>
        </p:nvSpPr>
        <p:spPr bwMode="auto">
          <a:xfrm rot="5400000">
            <a:off x="3720150" y="3812047"/>
            <a:ext cx="640531"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3" name="AutoShape 20"/>
          <p:cNvSpPr>
            <a:spLocks noChangeArrowheads="1"/>
          </p:cNvSpPr>
          <p:nvPr/>
        </p:nvSpPr>
        <p:spPr bwMode="auto">
          <a:xfrm rot="5400000">
            <a:off x="7357335" y="3998321"/>
            <a:ext cx="640530"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4" name="AutoShape 21"/>
          <p:cNvSpPr>
            <a:spLocks noChangeArrowheads="1"/>
          </p:cNvSpPr>
          <p:nvPr/>
        </p:nvSpPr>
        <p:spPr bwMode="auto">
          <a:xfrm rot="5400000">
            <a:off x="10104445" y="4010100"/>
            <a:ext cx="616972" cy="562708"/>
          </a:xfrm>
          <a:prstGeom prst="rightArrow">
            <a:avLst>
              <a:gd name="adj1" fmla="val 50000"/>
              <a:gd name="adj2" fmla="val 56250"/>
            </a:avLst>
          </a:prstGeom>
          <a:solidFill>
            <a:schemeClr val="accent1"/>
          </a:solidFill>
          <a:ln w="12700">
            <a:solidFill>
              <a:srgbClr val="FFFFFF"/>
            </a:solidFill>
            <a:miter lim="800000"/>
            <a:headEnd/>
            <a:tailEnd/>
          </a:ln>
        </p:spPr>
        <p:txBody>
          <a:bodyPr rot="10800000" vert="eaVert" wrap="none" anchor="ctr"/>
          <a:lstStyle/>
          <a:p>
            <a:endParaRPr lang="tr-TR" sz="1600">
              <a:solidFill>
                <a:schemeClr val="accent4">
                  <a:lumMod val="75000"/>
                </a:schemeClr>
              </a:solidFill>
              <a:latin typeface="+mj-lt"/>
              <a:ea typeface="Verdana" panose="020B0604030504040204" pitchFamily="34" charset="0"/>
              <a:cs typeface="Verdana" panose="020B0604030504040204" pitchFamily="34" charset="0"/>
            </a:endParaRPr>
          </a:p>
        </p:txBody>
      </p:sp>
      <p:sp>
        <p:nvSpPr>
          <p:cNvPr id="25" name="Text Box 11"/>
          <p:cNvSpPr txBox="1">
            <a:spLocks noChangeArrowheads="1"/>
          </p:cNvSpPr>
          <p:nvPr/>
        </p:nvSpPr>
        <p:spPr bwMode="auto">
          <a:xfrm>
            <a:off x="6562575" y="5810368"/>
            <a:ext cx="2230051" cy="292388"/>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solidFill>
                  <a:schemeClr val="accent6"/>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outcomes </a:t>
            </a:r>
          </a:p>
        </p:txBody>
      </p:sp>
      <p:cxnSp>
        <p:nvCxnSpPr>
          <p:cNvPr id="26" name="AutoShape 14"/>
          <p:cNvCxnSpPr>
            <a:cxnSpLocks noChangeShapeType="1"/>
            <a:stCxn id="15" idx="3"/>
            <a:endCxn id="25" idx="1"/>
          </p:cNvCxnSpPr>
          <p:nvPr/>
        </p:nvCxnSpPr>
        <p:spPr bwMode="auto">
          <a:xfrm>
            <a:off x="5486400" y="5029140"/>
            <a:ext cx="1076175" cy="927422"/>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7" name="Text Box 12"/>
          <p:cNvSpPr txBox="1">
            <a:spLocks noChangeArrowheads="1"/>
          </p:cNvSpPr>
          <p:nvPr/>
        </p:nvSpPr>
        <p:spPr bwMode="auto">
          <a:xfrm>
            <a:off x="9158874" y="5990677"/>
            <a:ext cx="2471480" cy="292388"/>
          </a:xfrm>
          <a:prstGeom prst="rect">
            <a:avLst/>
          </a:prstGeom>
          <a:solidFill>
            <a:schemeClr val="bg1"/>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l"/>
            <a:r>
              <a:rPr lang="en-GB" sz="1300" b="0" dirty="0">
                <a:solidFill>
                  <a:schemeClr val="accent4">
                    <a:lumMod val="75000"/>
                  </a:schemeClr>
                </a:solidFill>
                <a:latin typeface="+mj-lt"/>
                <a:ea typeface="Verdana" panose="020B0604030504040204" pitchFamily="34" charset="0"/>
                <a:cs typeface="Verdana" panose="020B0604030504040204" pitchFamily="34" charset="0"/>
              </a:rPr>
              <a:t>   </a:t>
            </a:r>
            <a:r>
              <a:rPr lang="en-GB" sz="1300" b="0" dirty="0">
                <a:latin typeface="+mn-lt"/>
                <a:ea typeface="+mn-ea"/>
                <a:cs typeface="Arial" panose="020B0604020202020204" pitchFamily="34" charset="0"/>
              </a:rPr>
              <a:t>Other expected impacts  </a:t>
            </a:r>
          </a:p>
        </p:txBody>
      </p:sp>
      <p:cxnSp>
        <p:nvCxnSpPr>
          <p:cNvPr id="28" name="AutoShape 15"/>
          <p:cNvCxnSpPr>
            <a:cxnSpLocks noChangeShapeType="1"/>
            <a:stCxn id="16" idx="3"/>
            <a:endCxn id="27" idx="1"/>
          </p:cNvCxnSpPr>
          <p:nvPr/>
        </p:nvCxnSpPr>
        <p:spPr bwMode="auto">
          <a:xfrm>
            <a:off x="8798952" y="5137108"/>
            <a:ext cx="359922" cy="999763"/>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29" name="Text Box 10"/>
          <p:cNvSpPr txBox="1">
            <a:spLocks noChangeArrowheads="1"/>
          </p:cNvSpPr>
          <p:nvPr/>
        </p:nvSpPr>
        <p:spPr bwMode="auto">
          <a:xfrm>
            <a:off x="3395934" y="3334437"/>
            <a:ext cx="1305533" cy="415498"/>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RESULTS</a:t>
            </a:r>
          </a:p>
        </p:txBody>
      </p:sp>
      <p:sp>
        <p:nvSpPr>
          <p:cNvPr id="30" name="Text Box 11"/>
          <p:cNvSpPr txBox="1">
            <a:spLocks noChangeArrowheads="1"/>
          </p:cNvSpPr>
          <p:nvPr/>
        </p:nvSpPr>
        <p:spPr bwMode="auto">
          <a:xfrm>
            <a:off x="6544806" y="3534461"/>
            <a:ext cx="2265588" cy="400110"/>
          </a:xfrm>
          <a:prstGeom prst="rect">
            <a:avLst/>
          </a:prstGeom>
          <a:noFill/>
          <a:ln w="12700">
            <a:no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000" dirty="0">
                <a:solidFill>
                  <a:schemeClr val="accent3"/>
                </a:solidFill>
                <a:latin typeface="+mj-lt"/>
                <a:ea typeface="Verdana" panose="020B0604030504040204" pitchFamily="34" charset="0"/>
                <a:cs typeface="Verdana" panose="020B0604030504040204" pitchFamily="34" charset="0"/>
              </a:rPr>
              <a:t>PROJECT’S CONTRIBUTION TO THE EXPECTED OUTCOME</a:t>
            </a:r>
          </a:p>
        </p:txBody>
      </p:sp>
      <p:sp>
        <p:nvSpPr>
          <p:cNvPr id="31" name="Text Box 12"/>
          <p:cNvSpPr txBox="1">
            <a:spLocks noChangeArrowheads="1"/>
          </p:cNvSpPr>
          <p:nvPr/>
        </p:nvSpPr>
        <p:spPr bwMode="auto">
          <a:xfrm>
            <a:off x="9390912" y="3530194"/>
            <a:ext cx="2075664" cy="400110"/>
          </a:xfrm>
          <a:prstGeom prst="rect">
            <a:avLst/>
          </a:prstGeom>
          <a:noFill/>
          <a:ln w="12700">
            <a:noFill/>
            <a:miter lim="800000"/>
            <a:headEnd/>
            <a:tailEnd/>
          </a:ln>
        </p:spPr>
        <p:txBody>
          <a:bodyPr wrap="square">
            <a:spAutoFit/>
          </a:bodyPr>
          <a:lstStyle>
            <a:defPPr>
              <a:defRPr lang="en-GB"/>
            </a:defPPr>
            <a:lvl1pPr algn="ctr">
              <a:defRPr sz="900">
                <a:solidFill>
                  <a:schemeClr val="accent4">
                    <a:lumMod val="75000"/>
                  </a:schemeClr>
                </a:solidFill>
                <a:latin typeface="+mj-lt"/>
                <a:ea typeface="Verdana" panose="020B0604030504040204" pitchFamily="34" charset="0"/>
                <a:cs typeface="Verdana" panose="020B0604030504040204" pitchFamily="34"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algn="ctr" eaLnBrk="0" fontAlgn="base" hangingPunct="0">
              <a:spcBef>
                <a:spcPct val="0"/>
              </a:spcBef>
              <a:spcAft>
                <a:spcPct val="0"/>
              </a:spcAft>
              <a:defRPr>
                <a:solidFill>
                  <a:schemeClr val="tx1"/>
                </a:solidFill>
                <a:latin typeface="Arial" charset="0"/>
                <a:ea typeface="ＭＳ Ｐゴシック" charset="0"/>
              </a:defRPr>
            </a:lvl6pPr>
            <a:lvl7pPr marL="2971800" indent="-228600" algn="ctr" eaLnBrk="0" fontAlgn="base" hangingPunct="0">
              <a:spcBef>
                <a:spcPct val="0"/>
              </a:spcBef>
              <a:spcAft>
                <a:spcPct val="0"/>
              </a:spcAft>
              <a:defRPr>
                <a:solidFill>
                  <a:schemeClr val="tx1"/>
                </a:solidFill>
                <a:latin typeface="Arial" charset="0"/>
                <a:ea typeface="ＭＳ Ｐゴシック" charset="0"/>
              </a:defRPr>
            </a:lvl7pPr>
            <a:lvl8pPr marL="3429000" indent="-228600" algn="ctr" eaLnBrk="0" fontAlgn="base" hangingPunct="0">
              <a:spcBef>
                <a:spcPct val="0"/>
              </a:spcBef>
              <a:spcAft>
                <a:spcPct val="0"/>
              </a:spcAft>
              <a:defRPr>
                <a:solidFill>
                  <a:schemeClr val="tx1"/>
                </a:solidFill>
                <a:latin typeface="Arial" charset="0"/>
                <a:ea typeface="ＭＳ Ｐゴシック" charset="0"/>
              </a:defRPr>
            </a:lvl8pPr>
            <a:lvl9pPr marL="3886200" indent="-228600" algn="ctr" eaLnBrk="0" fontAlgn="base" hangingPunct="0">
              <a:spcBef>
                <a:spcPct val="0"/>
              </a:spcBef>
              <a:spcAft>
                <a:spcPct val="0"/>
              </a:spcAft>
              <a:defRPr>
                <a:solidFill>
                  <a:schemeClr val="tx1"/>
                </a:solidFill>
                <a:latin typeface="Arial" charset="0"/>
                <a:ea typeface="ＭＳ Ｐゴシック" charset="0"/>
              </a:defRPr>
            </a:lvl9pPr>
          </a:lstStyle>
          <a:p>
            <a:r>
              <a:rPr lang="en-GB" sz="1000" b="1" dirty="0">
                <a:solidFill>
                  <a:schemeClr val="accent3"/>
                </a:solidFill>
              </a:rPr>
              <a:t>PROJECT’S CONTRIBUTION TO THE EXPECTED IMPACT </a:t>
            </a:r>
          </a:p>
        </p:txBody>
      </p:sp>
      <p:sp>
        <p:nvSpPr>
          <p:cNvPr id="32" name="Text Box 12"/>
          <p:cNvSpPr txBox="1">
            <a:spLocks noChangeArrowheads="1"/>
          </p:cNvSpPr>
          <p:nvPr/>
        </p:nvSpPr>
        <p:spPr bwMode="auto">
          <a:xfrm>
            <a:off x="9161857" y="4590804"/>
            <a:ext cx="2468497" cy="1292662"/>
          </a:xfrm>
          <a:prstGeom prst="rect">
            <a:avLst/>
          </a:prstGeom>
          <a:no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US" sz="1300" b="0" dirty="0">
                <a:latin typeface="+mn-lt"/>
                <a:ea typeface="+mn-ea"/>
                <a:cs typeface="Arial" panose="020B0604020202020204" pitchFamily="34" charset="0"/>
              </a:rPr>
              <a:t>Increase max. passenger capacity by 15% and passenger average throughput by 10%, leading to a 28% reduction in infrastructure expansion costs </a:t>
            </a:r>
          </a:p>
        </p:txBody>
      </p:sp>
      <p:sp>
        <p:nvSpPr>
          <p:cNvPr id="33" name="Text Box 10"/>
          <p:cNvSpPr txBox="1">
            <a:spLocks noChangeArrowheads="1"/>
          </p:cNvSpPr>
          <p:nvPr/>
        </p:nvSpPr>
        <p:spPr bwMode="auto">
          <a:xfrm>
            <a:off x="2600759" y="5862663"/>
            <a:ext cx="2879315" cy="292388"/>
          </a:xfrm>
          <a:prstGeom prst="rect">
            <a:avLst/>
          </a:prstGeom>
          <a:solidFill>
            <a:schemeClr val="accent5">
              <a:lumMod val="20000"/>
              <a:lumOff val="80000"/>
            </a:schemeClr>
          </a:solidFill>
          <a:ln w="12700">
            <a:solidFill>
              <a:schemeClr val="accent2"/>
            </a:solidFill>
            <a:miter lim="800000"/>
            <a:headEnd/>
            <a:tailEnd/>
          </a:ln>
        </p:spPr>
        <p:txBody>
          <a:bodyPr wrap="square">
            <a:spAutoFit/>
          </a:bodyPr>
          <a:lstStyle>
            <a:lvl1pPr>
              <a:defRPr b="1">
                <a:solidFill>
                  <a:schemeClr val="tx1"/>
                </a:solidFill>
                <a:latin typeface="Arial" charset="0"/>
                <a:ea typeface="ＭＳ Ｐゴシック" charset="0"/>
              </a:defRPr>
            </a:lvl1pPr>
            <a:lvl2pPr marL="742950" indent="-285750">
              <a:defRPr b="1">
                <a:solidFill>
                  <a:schemeClr val="tx1"/>
                </a:solidFill>
                <a:latin typeface="Arial" charset="0"/>
                <a:ea typeface="ＭＳ Ｐゴシック" charset="0"/>
              </a:defRPr>
            </a:lvl2pPr>
            <a:lvl3pPr marL="1143000" indent="-228600">
              <a:defRPr b="1">
                <a:solidFill>
                  <a:schemeClr val="tx1"/>
                </a:solidFill>
                <a:latin typeface="Arial" charset="0"/>
                <a:ea typeface="ＭＳ Ｐゴシック" charset="0"/>
              </a:defRPr>
            </a:lvl3pPr>
            <a:lvl4pPr marL="1600200" indent="-228600">
              <a:defRPr b="1">
                <a:solidFill>
                  <a:schemeClr val="tx1"/>
                </a:solidFill>
                <a:latin typeface="Arial" charset="0"/>
                <a:ea typeface="ＭＳ Ｐゴシック" charset="0"/>
              </a:defRPr>
            </a:lvl4pPr>
            <a:lvl5pPr marL="2057400" indent="-228600">
              <a:defRPr b="1">
                <a:solidFill>
                  <a:schemeClr val="tx1"/>
                </a:solidFill>
                <a:latin typeface="Arial" charset="0"/>
                <a:ea typeface="ＭＳ Ｐゴシック" charset="0"/>
              </a:defRPr>
            </a:lvl5pPr>
            <a:lvl6pPr marL="2514600" indent="-228600" algn="ctr" eaLnBrk="0" fontAlgn="base" hangingPunct="0">
              <a:spcBef>
                <a:spcPct val="0"/>
              </a:spcBef>
              <a:spcAft>
                <a:spcPct val="0"/>
              </a:spcAft>
              <a:defRPr b="1">
                <a:solidFill>
                  <a:schemeClr val="tx1"/>
                </a:solidFill>
                <a:latin typeface="Arial" charset="0"/>
                <a:ea typeface="ＭＳ Ｐゴシック" charset="0"/>
              </a:defRPr>
            </a:lvl6pPr>
            <a:lvl7pPr marL="2971800" indent="-228600" algn="ctr" eaLnBrk="0" fontAlgn="base" hangingPunct="0">
              <a:spcBef>
                <a:spcPct val="0"/>
              </a:spcBef>
              <a:spcAft>
                <a:spcPct val="0"/>
              </a:spcAft>
              <a:defRPr b="1">
                <a:solidFill>
                  <a:schemeClr val="tx1"/>
                </a:solidFill>
                <a:latin typeface="Arial" charset="0"/>
                <a:ea typeface="ＭＳ Ｐゴシック" charset="0"/>
              </a:defRPr>
            </a:lvl7pPr>
            <a:lvl8pPr marL="3429000" indent="-228600" algn="ctr" eaLnBrk="0" fontAlgn="base" hangingPunct="0">
              <a:spcBef>
                <a:spcPct val="0"/>
              </a:spcBef>
              <a:spcAft>
                <a:spcPct val="0"/>
              </a:spcAft>
              <a:defRPr b="1">
                <a:solidFill>
                  <a:schemeClr val="tx1"/>
                </a:solidFill>
                <a:latin typeface="Arial" charset="0"/>
                <a:ea typeface="ＭＳ Ｐゴシック" charset="0"/>
              </a:defRPr>
            </a:lvl8pPr>
            <a:lvl9pPr marL="3886200" indent="-228600" algn="ctr" eaLnBrk="0" fontAlgn="base" hangingPunct="0">
              <a:spcBef>
                <a:spcPct val="0"/>
              </a:spcBef>
              <a:spcAft>
                <a:spcPct val="0"/>
              </a:spcAft>
              <a:defRPr b="1">
                <a:solidFill>
                  <a:schemeClr val="tx1"/>
                </a:solidFill>
                <a:latin typeface="Arial" charset="0"/>
                <a:ea typeface="ＭＳ Ｐゴシック" charset="0"/>
              </a:defRPr>
            </a:lvl9pPr>
          </a:lstStyle>
          <a:p>
            <a:pPr algn="ctr"/>
            <a:r>
              <a:rPr lang="en-GB" sz="1300" b="0" dirty="0">
                <a:latin typeface="+mn-lt"/>
                <a:ea typeface="+mn-ea"/>
                <a:cs typeface="Arial" panose="020B0604020202020204" pitchFamily="34" charset="0"/>
              </a:rPr>
              <a:t>Other project results</a:t>
            </a:r>
          </a:p>
        </p:txBody>
      </p:sp>
      <p:cxnSp>
        <p:nvCxnSpPr>
          <p:cNvPr id="34" name="AutoShape 13"/>
          <p:cNvCxnSpPr>
            <a:cxnSpLocks noChangeShapeType="1"/>
            <a:stCxn id="14" idx="3"/>
            <a:endCxn id="33" idx="1"/>
          </p:cNvCxnSpPr>
          <p:nvPr/>
        </p:nvCxnSpPr>
        <p:spPr bwMode="auto">
          <a:xfrm>
            <a:off x="2244180" y="4973018"/>
            <a:ext cx="356579" cy="1035839"/>
          </a:xfrm>
          <a:prstGeom prst="straightConnector1">
            <a:avLst/>
          </a:prstGeom>
          <a:noFill/>
          <a:ln w="12700">
            <a:solidFill>
              <a:srgbClr val="404A52"/>
            </a:solidFill>
            <a:round/>
            <a:headEnd/>
            <a:tailEnd type="triangle" w="med" len="med"/>
          </a:ln>
          <a:extLst>
            <a:ext uri="{909E8E84-426E-40dd-AFC4-6F175D3DCCD1}">
              <a14:hiddenFill xmlns="" xmlns:a14="http://schemas.microsoft.com/office/drawing/2010/main">
                <a:noFill/>
              </a14:hiddenFill>
            </a:ext>
          </a:extLst>
        </p:spPr>
      </p:cxnSp>
      <p:sp>
        <p:nvSpPr>
          <p:cNvPr id="35" name="Down Arrow Callout 34"/>
          <p:cNvSpPr/>
          <p:nvPr/>
        </p:nvSpPr>
        <p:spPr>
          <a:xfrm>
            <a:off x="5310452" y="3583344"/>
            <a:ext cx="1307672" cy="760954"/>
          </a:xfrm>
          <a:prstGeom prst="downArrowCallout">
            <a:avLst>
              <a:gd name="adj1" fmla="val 25000"/>
              <a:gd name="adj2" fmla="val 25000"/>
              <a:gd name="adj3" fmla="val 25000"/>
              <a:gd name="adj4" fmla="val 49548"/>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r>
              <a:rPr lang="fr-BE" sz="1000" b="1" dirty="0">
                <a:solidFill>
                  <a:schemeClr val="accent2"/>
                </a:solidFill>
              </a:rPr>
              <a:t>DISSEMINATION &amp; EXPLOITATION</a:t>
            </a:r>
          </a:p>
        </p:txBody>
      </p:sp>
      <p:sp>
        <p:nvSpPr>
          <p:cNvPr id="36" name="Down Arrow Callout 35"/>
          <p:cNvSpPr/>
          <p:nvPr/>
        </p:nvSpPr>
        <p:spPr>
          <a:xfrm>
            <a:off x="1044887" y="3586349"/>
            <a:ext cx="1234991" cy="746122"/>
          </a:xfrm>
          <a:prstGeom prst="downArrowCallout">
            <a:avLst>
              <a:gd name="adj1" fmla="val 26559"/>
              <a:gd name="adj2" fmla="val 25000"/>
              <a:gd name="adj3" fmla="val 25000"/>
              <a:gd name="adj4" fmla="val 52079"/>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fr-BE" sz="1000" b="1" dirty="0">
                <a:solidFill>
                  <a:schemeClr val="accent2"/>
                </a:solidFill>
              </a:rPr>
              <a:t>INPUTS</a:t>
            </a:r>
          </a:p>
        </p:txBody>
      </p:sp>
      <p:sp>
        <p:nvSpPr>
          <p:cNvPr id="37" name="Down Arrow Callout 36"/>
          <p:cNvSpPr/>
          <p:nvPr/>
        </p:nvSpPr>
        <p:spPr>
          <a:xfrm>
            <a:off x="9186496" y="2671862"/>
            <a:ext cx="2452871" cy="905525"/>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impact : </a:t>
            </a:r>
            <a:r>
              <a:rPr lang="en-GB" sz="1200" b="0" dirty="0">
                <a:solidFill>
                  <a:schemeClr val="bg1"/>
                </a:solidFill>
                <a:ea typeface="Verdana" panose="020B0604030504040204" pitchFamily="34" charset="0"/>
                <a:cs typeface="Verdana" panose="020B0604030504040204" pitchFamily="34" charset="0"/>
              </a:rPr>
              <a:t>“</a:t>
            </a:r>
            <a:r>
              <a:rPr lang="en-GB" sz="1200" b="0" dirty="0"/>
              <a:t>S</a:t>
            </a:r>
            <a:r>
              <a:rPr lang="en-US" sz="1200" b="0" dirty="0" err="1"/>
              <a:t>eamless</a:t>
            </a:r>
            <a:r>
              <a:rPr lang="en-US" sz="1200" b="0" dirty="0"/>
              <a:t>, smart, inclusive and sustainable mobility services”</a:t>
            </a:r>
            <a:endParaRPr lang="en-GB" sz="1200" b="0" dirty="0"/>
          </a:p>
        </p:txBody>
      </p:sp>
      <p:sp>
        <p:nvSpPr>
          <p:cNvPr id="38" name="Down Arrow Callout 37"/>
          <p:cNvSpPr/>
          <p:nvPr/>
        </p:nvSpPr>
        <p:spPr>
          <a:xfrm>
            <a:off x="6196327" y="2671862"/>
            <a:ext cx="2929386" cy="923751"/>
          </a:xfrm>
          <a:prstGeom prst="downArrowCallout">
            <a:avLst>
              <a:gd name="adj1" fmla="val 25000"/>
              <a:gd name="adj2" fmla="val 25000"/>
              <a:gd name="adj3" fmla="val 13171"/>
              <a:gd name="adj4" fmla="val 79763"/>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defTabSz="457200" fontAlgn="auto">
              <a:spcBef>
                <a:spcPts val="0"/>
              </a:spcBef>
              <a:spcAft>
                <a:spcPts val="0"/>
              </a:spcAft>
            </a:pPr>
            <a:r>
              <a:rPr lang="fr-BE" sz="1200" b="0" dirty="0" err="1"/>
              <a:t>Work</a:t>
            </a:r>
            <a:r>
              <a:rPr lang="fr-BE" sz="1200" b="0" dirty="0"/>
              <a:t> Programme </a:t>
            </a:r>
            <a:r>
              <a:rPr lang="fr-BE" sz="1200" b="0" dirty="0" err="1"/>
              <a:t>outcome</a:t>
            </a:r>
            <a:r>
              <a:rPr lang="fr-BE" sz="1200" b="0" dirty="0"/>
              <a:t>:  </a:t>
            </a:r>
            <a:r>
              <a:rPr lang="en-GB" sz="1200" b="0" dirty="0">
                <a:solidFill>
                  <a:schemeClr val="bg1"/>
                </a:solidFill>
                <a:ea typeface="Verdana" panose="020B0604030504040204" pitchFamily="34" charset="0"/>
                <a:cs typeface="Verdana" panose="020B0604030504040204" pitchFamily="34" charset="0"/>
              </a:rPr>
              <a:t>“</a:t>
            </a:r>
            <a:r>
              <a:rPr lang="en-US" sz="1200" b="0" dirty="0"/>
              <a:t>Innovative accessibility and logistics solutions applied by the European Transport sector”</a:t>
            </a:r>
            <a:endParaRPr lang="en-GB" sz="1200" b="0" dirty="0"/>
          </a:p>
        </p:txBody>
      </p:sp>
      <p:sp>
        <p:nvSpPr>
          <p:cNvPr id="45" name="Text Placeholder 2"/>
          <p:cNvSpPr txBox="1">
            <a:spLocks/>
          </p:cNvSpPr>
          <p:nvPr/>
        </p:nvSpPr>
        <p:spPr>
          <a:xfrm>
            <a:off x="6196327" y="4142232"/>
            <a:ext cx="5498850" cy="2324594"/>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endParaRPr lang="en-US" dirty="0">
              <a:solidFill>
                <a:srgbClr val="404A52"/>
              </a:solidFill>
            </a:endParaRPr>
          </a:p>
        </p:txBody>
      </p:sp>
      <p:grpSp>
        <p:nvGrpSpPr>
          <p:cNvPr id="60" name="Group 59"/>
          <p:cNvGrpSpPr/>
          <p:nvPr/>
        </p:nvGrpSpPr>
        <p:grpSpPr>
          <a:xfrm>
            <a:off x="878423" y="266624"/>
            <a:ext cx="864000" cy="864000"/>
            <a:chOff x="1069009" y="3735593"/>
            <a:chExt cx="864000" cy="864000"/>
          </a:xfrm>
        </p:grpSpPr>
        <p:sp>
          <p:nvSpPr>
            <p:cNvPr id="61" name="Oval 60"/>
            <p:cNvSpPr/>
            <p:nvPr/>
          </p:nvSpPr>
          <p:spPr>
            <a:xfrm>
              <a:off x="1069009" y="3735593"/>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2" name="Picture 6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4768" y="3769828"/>
              <a:ext cx="792482" cy="795530"/>
            </a:xfrm>
            <a:prstGeom prst="rect">
              <a:avLst/>
            </a:prstGeom>
          </p:spPr>
        </p:pic>
      </p:grpSp>
      <p:sp>
        <p:nvSpPr>
          <p:cNvPr id="39" name="Textfeld 38"/>
          <p:cNvSpPr txBox="1"/>
          <p:nvPr/>
        </p:nvSpPr>
        <p:spPr>
          <a:xfrm>
            <a:off x="9712376" y="6452342"/>
            <a:ext cx="1364476" cy="369332"/>
          </a:xfrm>
          <a:prstGeom prst="rect">
            <a:avLst/>
          </a:prstGeom>
          <a:noFill/>
        </p:spPr>
        <p:txBody>
          <a:bodyPr wrap="none" rtlCol="0">
            <a:spAutoFit/>
          </a:bodyPr>
          <a:lstStyle/>
          <a:p>
            <a:r>
              <a:rPr lang="de-DE" dirty="0"/>
              <a:t>Source: EC</a:t>
            </a:r>
            <a:endParaRPr lang="de-AT" dirty="0"/>
          </a:p>
        </p:txBody>
      </p:sp>
    </p:spTree>
    <p:extLst>
      <p:ext uri="{BB962C8B-B14F-4D97-AF65-F5344CB8AC3E}">
        <p14:creationId xmlns:p14="http://schemas.microsoft.com/office/powerpoint/2010/main" val="8028100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Posição de Conteúdo 3"/>
          <p:cNvGraphicFramePr>
            <a:graphicFrameLocks/>
          </p:cNvGraphicFramePr>
          <p:nvPr/>
        </p:nvGraphicFramePr>
        <p:xfrm>
          <a:off x="1676400" y="1340768"/>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847528" y="116632"/>
            <a:ext cx="8505800" cy="707886"/>
          </a:xfrm>
          <a:prstGeom prst="rect">
            <a:avLst/>
          </a:prstGeom>
          <a:noFill/>
        </p:spPr>
        <p:txBody>
          <a:bodyPr wrap="square" rtlCol="0">
            <a:spAutoFit/>
          </a:bodyPr>
          <a:lstStyle/>
          <a:p>
            <a:pPr>
              <a:defRPr/>
            </a:pPr>
            <a:r>
              <a:rPr lang="en-GB" sz="2000" dirty="0">
                <a:solidFill>
                  <a:srgbClr val="7030A0"/>
                </a:solidFill>
                <a:latin typeface="Arial"/>
              </a:rPr>
              <a:t>Example: structure of a HORIZON EUROPE - RIA (Research &amp; Innovation Action)</a:t>
            </a:r>
          </a:p>
        </p:txBody>
      </p:sp>
    </p:spTree>
    <p:extLst>
      <p:ext uri="{BB962C8B-B14F-4D97-AF65-F5344CB8AC3E}">
        <p14:creationId xmlns:p14="http://schemas.microsoft.com/office/powerpoint/2010/main" val="2159226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3006382" y="857168"/>
            <a:ext cx="7675015" cy="4801314"/>
          </a:xfrm>
          <a:prstGeom prst="rect">
            <a:avLst/>
          </a:prstGeom>
        </p:spPr>
        <p:txBody>
          <a:bodyPr vert="horz" wrap="square" lIns="0" tIns="0" rIns="0" bIns="0" rtlCol="0">
            <a:spAutoFit/>
          </a:bodyPr>
          <a:lstStyle/>
          <a:p>
            <a:pPr marL="12700">
              <a:defRPr/>
            </a:pPr>
            <a:r>
              <a:rPr lang="de-AT" sz="2800" b="1" spc="-60" dirty="0">
                <a:solidFill>
                  <a:srgbClr val="254061"/>
                </a:solidFill>
                <a:latin typeface="Calibri"/>
                <a:cs typeface="Calibri"/>
              </a:rPr>
              <a:t>RIA </a:t>
            </a:r>
            <a:r>
              <a:rPr sz="2800" b="1" spc="-10" dirty="0">
                <a:solidFill>
                  <a:srgbClr val="254061"/>
                </a:solidFill>
                <a:latin typeface="Calibri"/>
                <a:cs typeface="Calibri"/>
              </a:rPr>
              <a:t>(</a:t>
            </a:r>
            <a:r>
              <a:rPr sz="2800" b="1" spc="-80" dirty="0">
                <a:solidFill>
                  <a:srgbClr val="254061"/>
                </a:solidFill>
                <a:latin typeface="Calibri"/>
                <a:cs typeface="Calibri"/>
              </a:rPr>
              <a:t>P</a:t>
            </a:r>
            <a:r>
              <a:rPr sz="2800" b="1" spc="-20" dirty="0">
                <a:solidFill>
                  <a:srgbClr val="254061"/>
                </a:solidFill>
                <a:latin typeface="Calibri"/>
                <a:cs typeface="Calibri"/>
              </a:rPr>
              <a:t>a</a:t>
            </a:r>
            <a:r>
              <a:rPr sz="2800" b="1" spc="-10" dirty="0">
                <a:solidFill>
                  <a:srgbClr val="254061"/>
                </a:solidFill>
                <a:latin typeface="Calibri"/>
                <a:cs typeface="Calibri"/>
              </a:rPr>
              <a:t>rt</a:t>
            </a:r>
            <a:r>
              <a:rPr sz="2800" b="1" spc="-40" dirty="0">
                <a:solidFill>
                  <a:srgbClr val="254061"/>
                </a:solidFill>
                <a:latin typeface="Times New Roman"/>
                <a:cs typeface="Times New Roman"/>
              </a:rPr>
              <a:t> </a:t>
            </a:r>
            <a:r>
              <a:rPr sz="2800" b="1" spc="-15" dirty="0">
                <a:solidFill>
                  <a:srgbClr val="254061"/>
                </a:solidFill>
                <a:latin typeface="Calibri"/>
                <a:cs typeface="Calibri"/>
              </a:rPr>
              <a:t>B)</a:t>
            </a:r>
            <a:endParaRPr sz="3250" dirty="0">
              <a:solidFill>
                <a:srgbClr val="3F3F3F"/>
              </a:solidFill>
              <a:latin typeface="Times New Roman"/>
              <a:cs typeface="Times New Roman"/>
            </a:endParaRPr>
          </a:p>
          <a:p>
            <a:r>
              <a:rPr lang="de-AT" sz="2000" dirty="0">
                <a:solidFill>
                  <a:schemeClr val="bg1">
                    <a:lumMod val="50000"/>
                  </a:schemeClr>
                </a:solidFill>
              </a:rPr>
              <a:t>1. </a:t>
            </a:r>
            <a:r>
              <a:rPr lang="en-GB" sz="2000" dirty="0">
                <a:solidFill>
                  <a:schemeClr val="bg1">
                    <a:lumMod val="50000"/>
                  </a:schemeClr>
                </a:solidFill>
              </a:rPr>
              <a:t>Excellence</a:t>
            </a:r>
          </a:p>
          <a:p>
            <a:r>
              <a:rPr lang="en-GB" sz="2000" dirty="0">
                <a:solidFill>
                  <a:schemeClr val="bg1">
                    <a:lumMod val="50000"/>
                  </a:schemeClr>
                </a:solidFill>
              </a:rPr>
              <a:t>1.1  Objectives and ambition</a:t>
            </a:r>
          </a:p>
          <a:p>
            <a:r>
              <a:rPr lang="en-GB" sz="2000" dirty="0">
                <a:solidFill>
                  <a:schemeClr val="bg1">
                    <a:lumMod val="50000"/>
                  </a:schemeClr>
                </a:solidFill>
              </a:rPr>
              <a:t>1.2  Methodology</a:t>
            </a:r>
          </a:p>
          <a:p>
            <a:endParaRPr lang="en-GB" sz="2000" dirty="0"/>
          </a:p>
          <a:p>
            <a:r>
              <a:rPr lang="en-GB" sz="2800" b="1" u="sng" dirty="0">
                <a:solidFill>
                  <a:srgbClr val="7030A0"/>
                </a:solidFill>
              </a:rPr>
              <a:t>2. Impact</a:t>
            </a:r>
          </a:p>
          <a:p>
            <a:r>
              <a:rPr lang="en-GB" sz="2400" b="1" dirty="0">
                <a:solidFill>
                  <a:srgbClr val="7030A0"/>
                </a:solidFill>
              </a:rPr>
              <a:t>2.1  Project´s pathways to impact</a:t>
            </a:r>
          </a:p>
          <a:p>
            <a:r>
              <a:rPr lang="en-GB" sz="2400" b="1" dirty="0">
                <a:solidFill>
                  <a:srgbClr val="7030A0"/>
                </a:solidFill>
              </a:rPr>
              <a:t>2.2  Measures to maximise impact  Dissemination   </a:t>
            </a:r>
          </a:p>
          <a:p>
            <a:r>
              <a:rPr lang="en-GB" sz="2400" b="1" dirty="0">
                <a:solidFill>
                  <a:srgbClr val="7030A0"/>
                </a:solidFill>
              </a:rPr>
              <a:t>       Exploitation and Communication</a:t>
            </a:r>
          </a:p>
          <a:p>
            <a:r>
              <a:rPr lang="en-GB" sz="2400" b="1" dirty="0">
                <a:solidFill>
                  <a:srgbClr val="7030A0"/>
                </a:solidFill>
              </a:rPr>
              <a:t>2.3 Summary</a:t>
            </a:r>
          </a:p>
          <a:p>
            <a:endParaRPr lang="en-GB" sz="2000" dirty="0">
              <a:solidFill>
                <a:schemeClr val="bg1">
                  <a:lumMod val="50000"/>
                </a:schemeClr>
              </a:solidFill>
            </a:endParaRPr>
          </a:p>
          <a:p>
            <a:r>
              <a:rPr lang="en-GB" sz="2000" b="1" dirty="0">
                <a:solidFill>
                  <a:schemeClr val="bg1">
                    <a:lumMod val="50000"/>
                  </a:schemeClr>
                </a:solidFill>
              </a:rPr>
              <a:t>3. Quality and efficiency of the implementation </a:t>
            </a:r>
          </a:p>
          <a:p>
            <a:r>
              <a:rPr lang="en-GB" sz="2000" dirty="0">
                <a:solidFill>
                  <a:schemeClr val="bg1">
                    <a:lumMod val="50000"/>
                  </a:schemeClr>
                </a:solidFill>
              </a:rPr>
              <a:t>3.1  Work plan and Resources</a:t>
            </a:r>
          </a:p>
          <a:p>
            <a:r>
              <a:rPr lang="en-GB" sz="2000" dirty="0">
                <a:solidFill>
                  <a:schemeClr val="bg1">
                    <a:lumMod val="50000"/>
                  </a:schemeClr>
                </a:solidFill>
              </a:rPr>
              <a:t>3.2  Capacity of participants and consortium as a whole</a:t>
            </a:r>
          </a:p>
        </p:txBody>
      </p:sp>
      <p:sp>
        <p:nvSpPr>
          <p:cNvPr id="5" name="object 5"/>
          <p:cNvSpPr txBox="1"/>
          <p:nvPr/>
        </p:nvSpPr>
        <p:spPr>
          <a:xfrm>
            <a:off x="2395268" y="6348807"/>
            <a:ext cx="103505" cy="169277"/>
          </a:xfrm>
          <a:prstGeom prst="rect">
            <a:avLst/>
          </a:prstGeom>
        </p:spPr>
        <p:txBody>
          <a:bodyPr vert="horz" wrap="square" lIns="0" tIns="0" rIns="0" bIns="0" rtlCol="0">
            <a:spAutoFit/>
          </a:bodyPr>
          <a:lstStyle/>
          <a:p>
            <a:pPr marL="12700">
              <a:defRPr/>
            </a:pPr>
            <a:r>
              <a:rPr sz="1100" b="1" dirty="0">
                <a:solidFill>
                  <a:srgbClr val="FFFFFF"/>
                </a:solidFill>
                <a:latin typeface="Arial"/>
                <a:cs typeface="Arial"/>
              </a:rPr>
              <a:t>2</a:t>
            </a:r>
            <a:endParaRPr sz="1100">
              <a:solidFill>
                <a:srgbClr val="3F3F3F"/>
              </a:solidFill>
              <a:latin typeface="Arial"/>
              <a:cs typeface="Arial"/>
            </a:endParaRPr>
          </a:p>
        </p:txBody>
      </p:sp>
    </p:spTree>
    <p:extLst>
      <p:ext uri="{BB962C8B-B14F-4D97-AF65-F5344CB8AC3E}">
        <p14:creationId xmlns:p14="http://schemas.microsoft.com/office/powerpoint/2010/main" val="3726120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0" indent="0"/>
            <a:r>
              <a:rPr lang="en-US" sz="2400" dirty="0"/>
              <a:t>What evaluators of Horizon EUROPE proposals are looking for</a:t>
            </a:r>
            <a:endParaRPr lang="de-DE" dirty="0"/>
          </a:p>
        </p:txBody>
      </p:sp>
      <p:sp>
        <p:nvSpPr>
          <p:cNvPr id="2" name="Inhaltsplatzhalter 1"/>
          <p:cNvSpPr>
            <a:spLocks noGrp="1"/>
          </p:cNvSpPr>
          <p:nvPr>
            <p:ph idx="1"/>
          </p:nvPr>
        </p:nvSpPr>
        <p:spPr/>
        <p:txBody>
          <a:bodyPr/>
          <a:lstStyle/>
          <a:p>
            <a:pPr marL="0" indent="0" algn="just">
              <a:buClr>
                <a:srgbClr val="578DA3"/>
              </a:buClr>
              <a:buNone/>
            </a:pPr>
            <a:r>
              <a:rPr lang="en-US" kern="0" dirty="0"/>
              <a:t>The evaluators pay particular attention to:</a:t>
            </a:r>
          </a:p>
          <a:p>
            <a:pPr algn="just">
              <a:buClr>
                <a:srgbClr val="580B95"/>
              </a:buClr>
              <a:buFont typeface="Wingdings" panose="05000000000000000000" pitchFamily="2" charset="2"/>
              <a:buChar char="§"/>
            </a:pPr>
            <a:r>
              <a:rPr lang="en-US" kern="0" dirty="0"/>
              <a:t> Expected impacts described for the topic of the project </a:t>
            </a:r>
          </a:p>
          <a:p>
            <a:pPr algn="just">
              <a:buClr>
                <a:srgbClr val="580B95"/>
              </a:buClr>
              <a:buFont typeface="Wingdings" panose="05000000000000000000" pitchFamily="2" charset="2"/>
              <a:buChar char="§"/>
            </a:pPr>
            <a:r>
              <a:rPr lang="en-US" kern="0" dirty="0"/>
              <a:t> Key performance indicators (KPIs) including target values</a:t>
            </a:r>
          </a:p>
          <a:p>
            <a:pPr algn="just">
              <a:buClr>
                <a:srgbClr val="580B95"/>
              </a:buClr>
              <a:buFont typeface="Wingdings" panose="05000000000000000000" pitchFamily="2" charset="2"/>
              <a:buChar char="§"/>
            </a:pPr>
            <a:r>
              <a:rPr lang="en-US" kern="0" dirty="0"/>
              <a:t> Enhancing innovation capacity and integration of new knowledge</a:t>
            </a:r>
          </a:p>
          <a:p>
            <a:pPr algn="just">
              <a:buClr>
                <a:srgbClr val="580B95"/>
              </a:buClr>
              <a:buFont typeface="Wingdings" panose="05000000000000000000" pitchFamily="2" charset="2"/>
              <a:buChar char="§"/>
            </a:pPr>
            <a:r>
              <a:rPr lang="en-US" kern="0" dirty="0"/>
              <a:t> Strengthening competitiveness and growth of industrial partners by developing and delivering innovations meeting market needs</a:t>
            </a:r>
          </a:p>
          <a:p>
            <a:pPr algn="just">
              <a:buClr>
                <a:srgbClr val="580B95"/>
              </a:buClr>
              <a:buFont typeface="Wingdings" panose="05000000000000000000" pitchFamily="2" charset="2"/>
              <a:buChar char="§"/>
            </a:pPr>
            <a:r>
              <a:rPr lang="en-US" kern="0" dirty="0"/>
              <a:t> Other environmental or social impacts…</a:t>
            </a:r>
          </a:p>
          <a:p>
            <a:pPr marL="0" indent="0" algn="just">
              <a:buClr>
                <a:srgbClr val="578DA3"/>
              </a:buClr>
              <a:buNone/>
            </a:pPr>
            <a:r>
              <a:rPr lang="en-US" kern="0" dirty="0"/>
              <a:t>They evaluate effectiveness of the proposed measures to exploit and disseminate the project results (including management of IPR), to communicate the project...</a:t>
            </a:r>
            <a:endParaRPr lang="en-GB" kern="0" dirty="0"/>
          </a:p>
          <a:p>
            <a:endParaRPr lang="de-AT" dirty="0"/>
          </a:p>
        </p:txBody>
      </p:sp>
    </p:spTree>
    <p:extLst>
      <p:ext uri="{BB962C8B-B14F-4D97-AF65-F5344CB8AC3E}">
        <p14:creationId xmlns:p14="http://schemas.microsoft.com/office/powerpoint/2010/main" val="33860923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838200" y="377590"/>
            <a:ext cx="10515600" cy="690574"/>
          </a:xfrm>
          <a:prstGeom prst="rect">
            <a:avLst/>
          </a:prstGeom>
        </p:spPr>
        <p:txBody>
          <a:bodyPr vert="horz" wrap="square" lIns="0" tIns="13335" rIns="0" bIns="0" rtlCol="0" anchor="b" anchorCtr="0">
            <a:spAutoFit/>
          </a:bodyPr>
          <a:lstStyle/>
          <a:p>
            <a:pPr marL="12700">
              <a:lnSpc>
                <a:spcPct val="100000"/>
              </a:lnSpc>
              <a:spcBef>
                <a:spcPts val="105"/>
              </a:spcBef>
            </a:pPr>
            <a:r>
              <a:rPr lang="de-AT" sz="4400" dirty="0">
                <a:latin typeface="Calibri"/>
                <a:cs typeface="Calibri"/>
              </a:rPr>
              <a:t>B2</a:t>
            </a:r>
            <a:r>
              <a:rPr sz="4400" dirty="0">
                <a:latin typeface="Calibri"/>
                <a:cs typeface="Calibri"/>
              </a:rPr>
              <a:t>.</a:t>
            </a:r>
            <a:r>
              <a:rPr sz="4400" spc="-60" dirty="0">
                <a:latin typeface="Calibri"/>
                <a:cs typeface="Calibri"/>
              </a:rPr>
              <a:t> </a:t>
            </a:r>
            <a:r>
              <a:rPr lang="de-DE" sz="4400" spc="-15" dirty="0">
                <a:latin typeface="Calibri"/>
                <a:cs typeface="Calibri"/>
              </a:rPr>
              <a:t>IMPACT</a:t>
            </a:r>
            <a:endParaRPr sz="4400" dirty="0">
              <a:latin typeface="Calibri"/>
              <a:cs typeface="Calibri"/>
            </a:endParaRPr>
          </a:p>
        </p:txBody>
      </p:sp>
      <p:sp>
        <p:nvSpPr>
          <p:cNvPr id="4" name="object 4"/>
          <p:cNvSpPr txBox="1"/>
          <p:nvPr/>
        </p:nvSpPr>
        <p:spPr>
          <a:xfrm>
            <a:off x="287389" y="1068164"/>
            <a:ext cx="6161405" cy="1342034"/>
          </a:xfrm>
          <a:prstGeom prst="rect">
            <a:avLst/>
          </a:prstGeom>
        </p:spPr>
        <p:txBody>
          <a:bodyPr vert="horz" wrap="square" lIns="0" tIns="109855" rIns="0" bIns="0" rtlCol="0">
            <a:spAutoFit/>
          </a:bodyPr>
          <a:lstStyle/>
          <a:p>
            <a:r>
              <a:rPr lang="en-GB" sz="2000" b="1" dirty="0">
                <a:solidFill>
                  <a:srgbClr val="7030A0"/>
                </a:solidFill>
              </a:rPr>
              <a:t>2.1  Project´s pathways to impact (4 pages)</a:t>
            </a:r>
          </a:p>
          <a:p>
            <a:r>
              <a:rPr lang="en-GB" sz="2000" b="1" dirty="0">
                <a:solidFill>
                  <a:srgbClr val="7030A0"/>
                </a:solidFill>
              </a:rPr>
              <a:t>2.2  Measures to maximise impact  Dissemination   </a:t>
            </a:r>
          </a:p>
          <a:p>
            <a:r>
              <a:rPr lang="en-GB" sz="2000" b="1" dirty="0">
                <a:solidFill>
                  <a:srgbClr val="7030A0"/>
                </a:solidFill>
              </a:rPr>
              <a:t> Exploitation and Communication (5 pages)</a:t>
            </a:r>
          </a:p>
          <a:p>
            <a:r>
              <a:rPr lang="en-GB" sz="2000" b="1" dirty="0">
                <a:solidFill>
                  <a:srgbClr val="7030A0"/>
                </a:solidFill>
              </a:rPr>
              <a:t>2.3 Summary</a:t>
            </a:r>
          </a:p>
        </p:txBody>
      </p:sp>
      <p:sp>
        <p:nvSpPr>
          <p:cNvPr id="5" name="Rechteck 4"/>
          <p:cNvSpPr/>
          <p:nvPr/>
        </p:nvSpPr>
        <p:spPr>
          <a:xfrm>
            <a:off x="4426468" y="2554556"/>
            <a:ext cx="6501284" cy="40967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a:p>
            <a:pPr>
              <a:lnSpc>
                <a:spcPct val="150000"/>
              </a:lnSpc>
            </a:pPr>
            <a:r>
              <a:rPr lang="en-US" sz="2400" b="1" i="1" dirty="0"/>
              <a:t>Impact – aspects to be taken into account. </a:t>
            </a:r>
            <a:endParaRPr lang="en-US" sz="2400" b="1" dirty="0"/>
          </a:p>
          <a:p>
            <a:pPr marL="285750" indent="-285750">
              <a:lnSpc>
                <a:spcPct val="150000"/>
              </a:lnSpc>
              <a:buFont typeface="Wingdings" panose="05000000000000000000" pitchFamily="2" charset="2"/>
              <a:buChar char="ü"/>
            </a:pPr>
            <a:r>
              <a:rPr lang="en-US" dirty="0"/>
              <a:t> Credibility of the pathways to achieve the expected outcomes and impacts specified in the work </a:t>
            </a:r>
            <a:r>
              <a:rPr lang="en-US" dirty="0" err="1"/>
              <a:t>programme</a:t>
            </a:r>
            <a:r>
              <a:rPr lang="en-US" dirty="0"/>
              <a:t>, and the likely scale and significance of the contributions due to the project. </a:t>
            </a:r>
          </a:p>
          <a:p>
            <a:pPr marL="285750" indent="-285750">
              <a:lnSpc>
                <a:spcPct val="150000"/>
              </a:lnSpc>
              <a:buFont typeface="Wingdings" panose="05000000000000000000" pitchFamily="2" charset="2"/>
              <a:buChar char="ü"/>
            </a:pPr>
            <a:r>
              <a:rPr lang="en-US" dirty="0"/>
              <a:t>Suitability and quality of the measures to </a:t>
            </a:r>
            <a:r>
              <a:rPr lang="en-US" dirty="0" err="1"/>
              <a:t>maximise</a:t>
            </a:r>
            <a:r>
              <a:rPr lang="en-US" dirty="0"/>
              <a:t> expected outcomes and impacts, as set out in the dissemination and exploitation plan, including communication activities. </a:t>
            </a:r>
          </a:p>
          <a:p>
            <a:r>
              <a:rPr lang="de-AT" dirty="0"/>
              <a:t>	</a:t>
            </a:r>
          </a:p>
        </p:txBody>
      </p:sp>
    </p:spTree>
    <p:extLst>
      <p:ext uri="{BB962C8B-B14F-4D97-AF65-F5344CB8AC3E}">
        <p14:creationId xmlns:p14="http://schemas.microsoft.com/office/powerpoint/2010/main" val="37823227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B2.1 </a:t>
            </a:r>
            <a:r>
              <a:rPr lang="en-US" dirty="0"/>
              <a:t>Project’s pathways towards impact</a:t>
            </a:r>
            <a:endParaRPr lang="de-AT" dirty="0"/>
          </a:p>
        </p:txBody>
      </p:sp>
      <p:sp>
        <p:nvSpPr>
          <p:cNvPr id="3" name="Inhaltsplatzhalter 2"/>
          <p:cNvSpPr>
            <a:spLocks noGrp="1"/>
          </p:cNvSpPr>
          <p:nvPr>
            <p:ph idx="1"/>
          </p:nvPr>
        </p:nvSpPr>
        <p:spPr/>
        <p:txBody>
          <a:bodyPr/>
          <a:lstStyle/>
          <a:p>
            <a:endParaRPr lang="de-DE" dirty="0"/>
          </a:p>
          <a:p>
            <a:pPr marL="0" indent="0">
              <a:buNone/>
            </a:pPr>
            <a:r>
              <a:rPr lang="en-US" sz="2000" dirty="0"/>
              <a:t>Provide a narrative </a:t>
            </a:r>
            <a:r>
              <a:rPr lang="en-US" sz="2000" b="1" u="sng" dirty="0"/>
              <a:t>explaining how the project’s results are expected to make a difference in terms of impact, beyond the immediate scope and duration of the project.</a:t>
            </a:r>
            <a:r>
              <a:rPr lang="en-US" sz="2000" dirty="0"/>
              <a:t> The narrative should include the components below, tailored to your project.</a:t>
            </a:r>
          </a:p>
          <a:p>
            <a:pPr>
              <a:buClr>
                <a:srgbClr val="580B95"/>
              </a:buClr>
              <a:buFont typeface="Wingdings" panose="05000000000000000000" pitchFamily="2" charset="2"/>
              <a:buChar char="§"/>
            </a:pPr>
            <a:r>
              <a:rPr lang="en-US" sz="2000" dirty="0"/>
              <a:t>Describe the unique contribution your project results would make towards (1) the outcomes specified in this topic, and (2) the wider impacts, in the longer term, specified in the respective destinations in the work </a:t>
            </a:r>
            <a:r>
              <a:rPr lang="en-US" sz="2000" dirty="0" err="1"/>
              <a:t>programme</a:t>
            </a:r>
            <a:r>
              <a:rPr lang="en-US" sz="2000" dirty="0"/>
              <a:t>.</a:t>
            </a:r>
          </a:p>
        </p:txBody>
      </p:sp>
    </p:spTree>
    <p:extLst>
      <p:ext uri="{BB962C8B-B14F-4D97-AF65-F5344CB8AC3E}">
        <p14:creationId xmlns:p14="http://schemas.microsoft.com/office/powerpoint/2010/main" val="980478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en-GB" dirty="0"/>
              <a:t>Session 5_2:</a:t>
            </a:r>
            <a:br>
              <a:rPr lang="en-GB" dirty="0"/>
            </a:br>
            <a:r>
              <a:rPr lang="en-GB" dirty="0"/>
              <a:t>Impact</a:t>
            </a:r>
            <a:endParaRPr lang="de-AT" dirty="0"/>
          </a:p>
        </p:txBody>
      </p:sp>
      <p:sp>
        <p:nvSpPr>
          <p:cNvPr id="3" name="Untertitel 2"/>
          <p:cNvSpPr>
            <a:spLocks noGrp="1"/>
          </p:cNvSpPr>
          <p:nvPr>
            <p:ph type="subTitle" idx="1"/>
          </p:nvPr>
        </p:nvSpPr>
        <p:spPr/>
        <p:txBody>
          <a:bodyPr/>
          <a:lstStyle/>
          <a:p>
            <a:r>
              <a:rPr lang="de-DE" dirty="0" err="1"/>
              <a:t>Proposal</a:t>
            </a:r>
            <a:r>
              <a:rPr lang="de-DE" dirty="0"/>
              <a:t> Writing Camp </a:t>
            </a:r>
            <a:endParaRPr lang="de-AT" dirty="0"/>
          </a:p>
        </p:txBody>
      </p:sp>
    </p:spTree>
    <p:extLst>
      <p:ext uri="{BB962C8B-B14F-4D97-AF65-F5344CB8AC3E}">
        <p14:creationId xmlns:p14="http://schemas.microsoft.com/office/powerpoint/2010/main" val="17175247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B2.1 </a:t>
            </a:r>
            <a:r>
              <a:rPr lang="en-US" dirty="0"/>
              <a:t>Project’s pathways towards impact  (2)</a:t>
            </a:r>
            <a:endParaRPr lang="de-AT" dirty="0"/>
          </a:p>
        </p:txBody>
      </p:sp>
      <p:sp>
        <p:nvSpPr>
          <p:cNvPr id="3" name="Inhaltsplatzhalter 2"/>
          <p:cNvSpPr>
            <a:spLocks noGrp="1"/>
          </p:cNvSpPr>
          <p:nvPr>
            <p:ph idx="1"/>
          </p:nvPr>
        </p:nvSpPr>
        <p:spPr/>
        <p:txBody>
          <a:bodyPr/>
          <a:lstStyle/>
          <a:p>
            <a:pPr>
              <a:buClr>
                <a:srgbClr val="580B95"/>
              </a:buClr>
              <a:buFont typeface="Wingdings" panose="05000000000000000000" pitchFamily="2" charset="2"/>
              <a:buChar char="§"/>
            </a:pPr>
            <a:r>
              <a:rPr lang="en-US" sz="2000" dirty="0"/>
              <a:t>Give </a:t>
            </a:r>
            <a:r>
              <a:rPr lang="en-US" sz="2000" b="1" dirty="0"/>
              <a:t>an indication of the scale and significance of the project’s contribution to the expected outcomes and impacts</a:t>
            </a:r>
            <a:r>
              <a:rPr lang="en-US" sz="2000" dirty="0"/>
              <a:t>, should the project be successful. Provide quantified estimates where possible and meaningful.</a:t>
            </a:r>
            <a:endParaRPr lang="de-AT" sz="2000" dirty="0"/>
          </a:p>
          <a:p>
            <a:pPr>
              <a:buClr>
                <a:srgbClr val="580B95"/>
              </a:buClr>
              <a:buFont typeface="Wingdings" panose="05000000000000000000" pitchFamily="2" charset="2"/>
              <a:buChar char="§"/>
            </a:pPr>
            <a:r>
              <a:rPr lang="en-US" sz="2000" dirty="0"/>
              <a:t>Describe </a:t>
            </a:r>
            <a:r>
              <a:rPr lang="en-US" sz="2000" b="1" dirty="0"/>
              <a:t>any requirements and potential barriers </a:t>
            </a:r>
            <a:r>
              <a:rPr lang="en-US" sz="2000" dirty="0"/>
              <a:t>- arising from factors beyond the scope and duration of the project - that may determine whether the desired outcomes and impacts are achieved. These may include, for example, other R&amp;I work within and beyond Horizon Europe, etc. Indicate if these factors might evolve over time. </a:t>
            </a:r>
            <a:r>
              <a:rPr lang="en-US" sz="2000" b="1" dirty="0"/>
              <a:t>Describe any mitigating measures you propose, within or beyond your project, that could be needed should your assumptions prove to be wrong, or to address identified barriers.</a:t>
            </a:r>
            <a:endParaRPr lang="en-US" sz="2000" dirty="0"/>
          </a:p>
        </p:txBody>
      </p:sp>
    </p:spTree>
    <p:extLst>
      <p:ext uri="{BB962C8B-B14F-4D97-AF65-F5344CB8AC3E}">
        <p14:creationId xmlns:p14="http://schemas.microsoft.com/office/powerpoint/2010/main" val="5199993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de-AT" b="0" dirty="0"/>
              <a:t>B2.2 </a:t>
            </a:r>
            <a:r>
              <a:rPr lang="de-AT" b="0" dirty="0" err="1"/>
              <a:t>Measures</a:t>
            </a:r>
            <a:r>
              <a:rPr lang="de-AT" b="0" dirty="0"/>
              <a:t> </a:t>
            </a:r>
            <a:r>
              <a:rPr lang="de-AT" b="0" dirty="0" err="1"/>
              <a:t>to</a:t>
            </a:r>
            <a:r>
              <a:rPr lang="de-AT" b="0" dirty="0"/>
              <a:t> </a:t>
            </a:r>
            <a:r>
              <a:rPr lang="de-AT" b="0" dirty="0" err="1"/>
              <a:t>maximise</a:t>
            </a:r>
            <a:r>
              <a:rPr lang="de-AT" b="0" dirty="0"/>
              <a:t> </a:t>
            </a:r>
            <a:r>
              <a:rPr lang="de-AT" b="0" dirty="0" err="1"/>
              <a:t>impact</a:t>
            </a:r>
            <a:r>
              <a:rPr lang="de-AT" b="0" dirty="0"/>
              <a:t> - </a:t>
            </a:r>
            <a:r>
              <a:rPr lang="de-AT" dirty="0"/>
              <a:t>Dissemination, </a:t>
            </a:r>
            <a:r>
              <a:rPr lang="de-AT" dirty="0" err="1"/>
              <a:t>exploitation</a:t>
            </a:r>
            <a:r>
              <a:rPr lang="de-AT" dirty="0"/>
              <a:t> </a:t>
            </a:r>
            <a:r>
              <a:rPr lang="de-AT" dirty="0" err="1"/>
              <a:t>and</a:t>
            </a:r>
            <a:r>
              <a:rPr lang="de-AT" dirty="0"/>
              <a:t> </a:t>
            </a:r>
            <a:r>
              <a:rPr lang="de-AT" dirty="0" err="1"/>
              <a:t>communication</a:t>
            </a:r>
            <a:endParaRPr lang="de-AT" dirty="0"/>
          </a:p>
        </p:txBody>
      </p:sp>
      <p:sp>
        <p:nvSpPr>
          <p:cNvPr id="3" name="Inhaltsplatzhalter 2"/>
          <p:cNvSpPr>
            <a:spLocks noGrp="1"/>
          </p:cNvSpPr>
          <p:nvPr>
            <p:ph idx="1"/>
          </p:nvPr>
        </p:nvSpPr>
        <p:spPr>
          <a:xfrm>
            <a:off x="838200" y="1700776"/>
            <a:ext cx="10515600" cy="4834365"/>
          </a:xfrm>
        </p:spPr>
        <p:txBody>
          <a:bodyPr/>
          <a:lstStyle/>
          <a:p>
            <a:pPr>
              <a:buClr>
                <a:srgbClr val="580B95"/>
              </a:buClr>
              <a:buFont typeface="Wingdings" panose="05000000000000000000" pitchFamily="2" charset="2"/>
              <a:buChar char="§"/>
            </a:pPr>
            <a:r>
              <a:rPr lang="en-US" dirty="0"/>
              <a:t>Describe the planned measures to </a:t>
            </a:r>
            <a:r>
              <a:rPr lang="en-US" dirty="0" err="1"/>
              <a:t>maximise</a:t>
            </a:r>
            <a:r>
              <a:rPr lang="en-US" dirty="0"/>
              <a:t> the impact of your project by providing a first version of your ‘plan for the dissemination and exploitation including communication activities’. </a:t>
            </a:r>
          </a:p>
          <a:p>
            <a:pPr>
              <a:buClr>
                <a:srgbClr val="580B95"/>
              </a:buClr>
              <a:buFont typeface="Wingdings" panose="05000000000000000000" pitchFamily="2" charset="2"/>
              <a:buChar char="§"/>
            </a:pPr>
            <a:r>
              <a:rPr lang="en-US" dirty="0"/>
              <a:t>Describe the dissemination, exploitation and communication measures that are planned, and the target group(s) addressed (e.g. scientific community, end users, financial actors, public at large).</a:t>
            </a:r>
          </a:p>
          <a:p>
            <a:pPr>
              <a:buClr>
                <a:srgbClr val="580B95"/>
              </a:buClr>
              <a:buFont typeface="Wingdings" panose="05000000000000000000" pitchFamily="2" charset="2"/>
              <a:buChar char="§"/>
            </a:pPr>
            <a:r>
              <a:rPr lang="en-US" dirty="0"/>
              <a:t>Outline your strategy for the management of intellectual property, foreseen protection measures, such as patents, design rights, copyright, trade secrets, etc., and how these would be used to support exploitation.</a:t>
            </a:r>
            <a:endParaRPr lang="de-AT" dirty="0"/>
          </a:p>
        </p:txBody>
      </p:sp>
    </p:spTree>
    <p:extLst>
      <p:ext uri="{BB962C8B-B14F-4D97-AF65-F5344CB8AC3E}">
        <p14:creationId xmlns:p14="http://schemas.microsoft.com/office/powerpoint/2010/main" val="2812482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normAutofit/>
          </a:bodyPr>
          <a:lstStyle/>
          <a:p>
            <a:r>
              <a:rPr lang="en-GB" dirty="0"/>
              <a:t>Measures to maximise impact</a:t>
            </a:r>
            <a:endParaRPr lang="en-GB" sz="3600" dirty="0"/>
          </a:p>
        </p:txBody>
      </p:sp>
      <p:sp>
        <p:nvSpPr>
          <p:cNvPr id="3" name="Text Placeholder 2"/>
          <p:cNvSpPr txBox="1">
            <a:spLocks/>
          </p:cNvSpPr>
          <p:nvPr/>
        </p:nvSpPr>
        <p:spPr>
          <a:xfrm>
            <a:off x="838200" y="1368002"/>
            <a:ext cx="10515600" cy="1224000"/>
          </a:xfrm>
          <a:prstGeom prst="rect">
            <a:avLst/>
          </a:prstGeom>
          <a:ln w="28575">
            <a:solidFill>
              <a:schemeClr val="accent4"/>
            </a:solidFill>
            <a:prstDash val="sysDot"/>
          </a:ln>
        </p:spPr>
        <p:txBody>
          <a:bodyPr vert="horz" lIns="91440" tIns="14400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779713">
              <a:spcAft>
                <a:spcPts val="1200"/>
              </a:spcAft>
              <a:buClr>
                <a:schemeClr val="tx1"/>
              </a:buClr>
            </a:pPr>
            <a:r>
              <a:rPr lang="en-US" dirty="0">
                <a:solidFill>
                  <a:srgbClr val="404A52"/>
                </a:solidFill>
              </a:rPr>
              <a:t>To include a draft plan in the proposal is an admissibility condition, unless the work programme topic explicitly states otherwise. </a:t>
            </a:r>
          </a:p>
        </p:txBody>
      </p:sp>
      <p:sp>
        <p:nvSpPr>
          <p:cNvPr id="5" name="TextBox 4"/>
          <p:cNvSpPr txBox="1"/>
          <p:nvPr/>
        </p:nvSpPr>
        <p:spPr>
          <a:xfrm>
            <a:off x="838200" y="2850437"/>
            <a:ext cx="10515600" cy="833663"/>
          </a:xfrm>
          <a:prstGeom prst="rect">
            <a:avLst/>
          </a:prstGeom>
          <a:solidFill>
            <a:schemeClr val="accent4"/>
          </a:solidFill>
          <a:ln>
            <a:noFill/>
          </a:ln>
        </p:spPr>
        <p:txBody>
          <a:bodyPr wrap="square" lIns="108000" tIns="108000" rIns="108000" bIns="108000" rtlCol="0">
            <a:spAutoFit/>
          </a:bodyPr>
          <a:lstStyle/>
          <a:p>
            <a:pPr>
              <a:spcAft>
                <a:spcPts val="1200"/>
              </a:spcAft>
              <a:buClr>
                <a:srgbClr val="FBC400"/>
              </a:buClr>
            </a:pPr>
            <a:r>
              <a:rPr lang="en-US" sz="2000" b="1" kern="0" spc="-30" dirty="0">
                <a:solidFill>
                  <a:schemeClr val="bg1"/>
                </a:solidFill>
                <a:cs typeface="Arial" panose="020B0604020202020204" pitchFamily="34" charset="0"/>
              </a:rPr>
              <a:t> All measures should be </a:t>
            </a:r>
            <a:r>
              <a:rPr lang="en-US" sz="2000" b="1" kern="0" spc="-30" dirty="0">
                <a:solidFill>
                  <a:schemeClr val="accent2"/>
                </a:solidFill>
                <a:cs typeface="Arial" panose="020B0604020202020204" pitchFamily="34" charset="0"/>
              </a:rPr>
              <a:t>proportionate</a:t>
            </a:r>
            <a:r>
              <a:rPr lang="en-US" sz="2000" b="1" kern="0" spc="-30" dirty="0">
                <a:solidFill>
                  <a:schemeClr val="bg1"/>
                </a:solidFill>
                <a:cs typeface="Arial" panose="020B0604020202020204" pitchFamily="34" charset="0"/>
              </a:rPr>
              <a:t> to the scale of the project, and should contain </a:t>
            </a:r>
            <a:r>
              <a:rPr lang="en-US" sz="2000" b="1" kern="0" spc="-30" dirty="0">
                <a:solidFill>
                  <a:schemeClr val="accent2"/>
                </a:solidFill>
                <a:cs typeface="Arial" panose="020B0604020202020204" pitchFamily="34" charset="0"/>
              </a:rPr>
              <a:t>concrete actions </a:t>
            </a:r>
            <a:r>
              <a:rPr lang="en-US" sz="2000" b="1" kern="0" spc="-30" dirty="0">
                <a:solidFill>
                  <a:schemeClr val="bg1"/>
                </a:solidFill>
                <a:cs typeface="Arial" panose="020B0604020202020204" pitchFamily="34" charset="0"/>
              </a:rPr>
              <a:t>to be implemented both </a:t>
            </a:r>
            <a:r>
              <a:rPr lang="en-US" sz="2000" b="1" kern="0" spc="-30" dirty="0">
                <a:solidFill>
                  <a:schemeClr val="accent2"/>
                </a:solidFill>
                <a:cs typeface="Arial" panose="020B0604020202020204" pitchFamily="34" charset="0"/>
              </a:rPr>
              <a:t>during and after </a:t>
            </a:r>
            <a:r>
              <a:rPr lang="en-US" sz="2000" b="1" kern="0" spc="-30" dirty="0">
                <a:solidFill>
                  <a:schemeClr val="bg1"/>
                </a:solidFill>
                <a:cs typeface="Arial" panose="020B0604020202020204" pitchFamily="34" charset="0"/>
              </a:rPr>
              <a:t>the end of the project</a:t>
            </a:r>
            <a:endParaRPr lang="de-DE" sz="2000" dirty="0">
              <a:solidFill>
                <a:schemeClr val="bg1"/>
              </a:solidFill>
              <a:cs typeface="Arial" panose="020B0604020202020204" pitchFamily="34" charset="0"/>
            </a:endParaRPr>
          </a:p>
        </p:txBody>
      </p:sp>
      <p:sp>
        <p:nvSpPr>
          <p:cNvPr id="8" name="Pentagon 11">
            <a:extLst>
              <a:ext uri="{FF2B5EF4-FFF2-40B4-BE49-F238E27FC236}">
                <a16:creationId xmlns:a16="http://schemas.microsoft.com/office/drawing/2014/main" id="{23128E1A-CB89-47F8-938A-56BB556A2F49}"/>
              </a:ext>
            </a:extLst>
          </p:cNvPr>
          <p:cNvSpPr/>
          <p:nvPr/>
        </p:nvSpPr>
        <p:spPr bwMode="auto">
          <a:xfrm>
            <a:off x="1019163" y="1517438"/>
            <a:ext cx="2492133" cy="920962"/>
          </a:xfrm>
          <a:prstGeom prst="homePlate">
            <a:avLst/>
          </a:prstGeom>
          <a:solidFill>
            <a:schemeClr val="accent2"/>
          </a:solidFill>
          <a:ln>
            <a:noFill/>
          </a:ln>
          <a:effectLst/>
        </p:spPr>
        <p:txBody>
          <a:bodyPr vert="horz" wrap="square" lIns="180000" tIns="45720" rIns="91440" bIns="45720" numCol="1" rtlCol="0" anchor="ctr" anchorCtr="0" compatLnSpc="1">
            <a:prstTxWarp prst="textNoShape">
              <a:avLst/>
            </a:prstTxWarp>
          </a:bodyPr>
          <a:lstStyle>
            <a:defPPr>
              <a:defRPr lang="en-GB"/>
            </a:defPPr>
            <a:lvl1pPr algn="l" rtl="0" fontAlgn="base">
              <a:spcBef>
                <a:spcPct val="0"/>
              </a:spcBef>
              <a:spcAft>
                <a:spcPct val="0"/>
              </a:spcAft>
              <a:defRPr sz="1200" kern="1200">
                <a:solidFill>
                  <a:srgbClr val="0F5494"/>
                </a:solidFill>
                <a:latin typeface="Verdana" pitchFamily="34" charset="0"/>
                <a:ea typeface="+mn-ea"/>
                <a:cs typeface="+mn-cs"/>
              </a:defRPr>
            </a:lvl1pPr>
            <a:lvl2pPr marL="457200" algn="l" rtl="0" fontAlgn="base">
              <a:spcBef>
                <a:spcPct val="0"/>
              </a:spcBef>
              <a:spcAft>
                <a:spcPct val="0"/>
              </a:spcAft>
              <a:defRPr sz="1200" kern="1200">
                <a:solidFill>
                  <a:srgbClr val="0F5494"/>
                </a:solidFill>
                <a:latin typeface="Verdana" pitchFamily="34" charset="0"/>
                <a:ea typeface="+mn-ea"/>
                <a:cs typeface="+mn-cs"/>
              </a:defRPr>
            </a:lvl2pPr>
            <a:lvl3pPr marL="914400" algn="l" rtl="0" fontAlgn="base">
              <a:spcBef>
                <a:spcPct val="0"/>
              </a:spcBef>
              <a:spcAft>
                <a:spcPct val="0"/>
              </a:spcAft>
              <a:defRPr sz="1200" kern="1200">
                <a:solidFill>
                  <a:srgbClr val="0F5494"/>
                </a:solidFill>
                <a:latin typeface="Verdana" pitchFamily="34" charset="0"/>
                <a:ea typeface="+mn-ea"/>
                <a:cs typeface="+mn-cs"/>
              </a:defRPr>
            </a:lvl3pPr>
            <a:lvl4pPr marL="1371600" algn="l" rtl="0" fontAlgn="base">
              <a:spcBef>
                <a:spcPct val="0"/>
              </a:spcBef>
              <a:spcAft>
                <a:spcPct val="0"/>
              </a:spcAft>
              <a:defRPr sz="1200" kern="1200">
                <a:solidFill>
                  <a:srgbClr val="0F5494"/>
                </a:solidFill>
                <a:latin typeface="Verdana" pitchFamily="34" charset="0"/>
                <a:ea typeface="+mn-ea"/>
                <a:cs typeface="+mn-cs"/>
              </a:defRPr>
            </a:lvl4pPr>
            <a:lvl5pPr marL="1828800" algn="l" rtl="0" fontAlgn="base">
              <a:spcBef>
                <a:spcPct val="0"/>
              </a:spcBef>
              <a:spcAft>
                <a:spcPct val="0"/>
              </a:spcAft>
              <a:defRPr sz="1200" kern="1200">
                <a:solidFill>
                  <a:srgbClr val="0F5494"/>
                </a:solidFill>
                <a:latin typeface="Verdana" pitchFamily="34" charset="0"/>
                <a:ea typeface="+mn-ea"/>
                <a:cs typeface="+mn-cs"/>
              </a:defRPr>
            </a:lvl5pPr>
            <a:lvl6pPr marL="2286000" algn="l" defTabSz="914400" rtl="0" eaLnBrk="1" latinLnBrk="0" hangingPunct="1">
              <a:defRPr sz="1200" kern="1200">
                <a:solidFill>
                  <a:srgbClr val="0F5494"/>
                </a:solidFill>
                <a:latin typeface="Verdana" pitchFamily="34" charset="0"/>
                <a:ea typeface="+mn-ea"/>
                <a:cs typeface="+mn-cs"/>
              </a:defRPr>
            </a:lvl6pPr>
            <a:lvl7pPr marL="2743200" algn="l" defTabSz="914400" rtl="0" eaLnBrk="1" latinLnBrk="0" hangingPunct="1">
              <a:defRPr sz="1200" kern="1200">
                <a:solidFill>
                  <a:srgbClr val="0F5494"/>
                </a:solidFill>
                <a:latin typeface="Verdana" pitchFamily="34" charset="0"/>
                <a:ea typeface="+mn-ea"/>
                <a:cs typeface="+mn-cs"/>
              </a:defRPr>
            </a:lvl7pPr>
            <a:lvl8pPr marL="3200400" algn="l" defTabSz="914400" rtl="0" eaLnBrk="1" latinLnBrk="0" hangingPunct="1">
              <a:defRPr sz="1200" kern="1200">
                <a:solidFill>
                  <a:srgbClr val="0F5494"/>
                </a:solidFill>
                <a:latin typeface="Verdana" pitchFamily="34" charset="0"/>
                <a:ea typeface="+mn-ea"/>
                <a:cs typeface="+mn-cs"/>
              </a:defRPr>
            </a:lvl8pPr>
            <a:lvl9pPr marL="3657600" algn="l" defTabSz="914400" rtl="0" eaLnBrk="1" latinLnBrk="0" hangingPunct="1">
              <a:defRPr sz="1200" kern="1200">
                <a:solidFill>
                  <a:srgbClr val="0F5494"/>
                </a:solidFill>
                <a:latin typeface="Verdana" pitchFamily="34" charset="0"/>
                <a:ea typeface="+mn-ea"/>
                <a:cs typeface="+mn-cs"/>
              </a:defRPr>
            </a:lvl9pPr>
          </a:lstStyle>
          <a:p>
            <a:pPr marL="3175"/>
            <a:r>
              <a:rPr lang="fr-BE" sz="2000" b="1" dirty="0" err="1">
                <a:solidFill>
                  <a:schemeClr val="bg1"/>
                </a:solidFill>
                <a:latin typeface="+mj-lt"/>
                <a:ea typeface="Verdana" panose="020B0604030504040204" pitchFamily="34" charset="0"/>
                <a:cs typeface="Verdana" panose="020B0604030504040204" pitchFamily="34" charset="0"/>
              </a:rPr>
              <a:t>Dissemination</a:t>
            </a:r>
            <a:r>
              <a:rPr lang="fr-BE" sz="2000" b="1" dirty="0">
                <a:solidFill>
                  <a:schemeClr val="bg1"/>
                </a:solidFill>
                <a:latin typeface="+mj-lt"/>
                <a:ea typeface="Verdana" panose="020B0604030504040204" pitchFamily="34" charset="0"/>
                <a:cs typeface="Verdana" panose="020B0604030504040204" pitchFamily="34" charset="0"/>
              </a:rPr>
              <a:t>, exploitation and communication</a:t>
            </a:r>
            <a:endParaRPr lang="en-GB" sz="2000" b="1" dirty="0">
              <a:solidFill>
                <a:schemeClr val="bg1"/>
              </a:solidFill>
              <a:latin typeface="+mj-lt"/>
              <a:ea typeface="Verdana" panose="020B0604030504040204" pitchFamily="34" charset="0"/>
              <a:cs typeface="Verdana" panose="020B0604030504040204" pitchFamily="34" charset="0"/>
            </a:endParaRPr>
          </a:p>
        </p:txBody>
      </p:sp>
      <p:sp>
        <p:nvSpPr>
          <p:cNvPr id="10" name="Text Placeholder 2"/>
          <p:cNvSpPr txBox="1">
            <a:spLocks/>
          </p:cNvSpPr>
          <p:nvPr/>
        </p:nvSpPr>
        <p:spPr>
          <a:xfrm>
            <a:off x="838200" y="3942535"/>
            <a:ext cx="10515600" cy="2677721"/>
          </a:xfrm>
          <a:prstGeom prst="rect">
            <a:avLst/>
          </a:prstGeom>
          <a:solidFill>
            <a:schemeClr val="bg1"/>
          </a:solidFill>
          <a:ln w="12700">
            <a:noFill/>
          </a:ln>
        </p:spPr>
        <p:txBody>
          <a:bodyPr vert="horz" lIns="91440" tIns="45720" rIns="91440" bIns="45720" rtlCol="0">
            <a:noAutofit/>
          </a:bodyPr>
          <a:lstStyle>
            <a:defPPr>
              <a:defRPr lang="en-US"/>
            </a:defPPr>
            <a:lvl1pPr marL="0" indent="0" algn="l" defTabSz="914400" rtl="0" eaLnBrk="1" latinLnBrk="0" hangingPunct="1">
              <a:spcAft>
                <a:spcPts val="0"/>
              </a:spcAft>
              <a:buNone/>
              <a:defRPr sz="2000" b="1" kern="1200">
                <a:solidFill>
                  <a:schemeClr val="tx2"/>
                </a:solidFill>
                <a:latin typeface="+mn-lt"/>
                <a:ea typeface="+mn-ea"/>
                <a:cs typeface="+mn-cs"/>
              </a:defRPr>
            </a:lvl1pPr>
            <a:lvl2pPr marL="0" indent="0" algn="l" defTabSz="914400" rtl="0" eaLnBrk="1" latinLnBrk="0" hangingPunct="1">
              <a:buNone/>
              <a:defRPr sz="1800" b="1" kern="1200">
                <a:solidFill>
                  <a:schemeClr val="accent2"/>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chemeClr val="accent2"/>
              </a:buClr>
            </a:pPr>
            <a:r>
              <a:rPr lang="en-US" b="0" dirty="0">
                <a:solidFill>
                  <a:schemeClr val="tx1"/>
                </a:solidFill>
                <a:cs typeface="Arial" panose="020B0604020202020204" pitchFamily="34" charset="0"/>
              </a:rPr>
              <a:t>Elements of the D&amp;E&amp;C plan</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Planned measures </a:t>
            </a:r>
            <a:r>
              <a:rPr lang="en-US" sz="1400" b="0" dirty="0">
                <a:solidFill>
                  <a:schemeClr val="tx1"/>
                </a:solidFill>
                <a:cs typeface="Arial" panose="020B0604020202020204" pitchFamily="34" charset="0"/>
              </a:rPr>
              <a:t>to </a:t>
            </a:r>
            <a:r>
              <a:rPr lang="en-US" sz="1400" b="0" dirty="0" err="1">
                <a:solidFill>
                  <a:schemeClr val="tx1"/>
                </a:solidFill>
                <a:cs typeface="Arial" panose="020B0604020202020204" pitchFamily="34" charset="0"/>
              </a:rPr>
              <a:t>maximise</a:t>
            </a:r>
            <a:r>
              <a:rPr lang="en-US" sz="1400" b="0" dirty="0">
                <a:solidFill>
                  <a:schemeClr val="tx1"/>
                </a:solidFill>
                <a:cs typeface="Arial" panose="020B0604020202020204" pitchFamily="34" charset="0"/>
              </a:rPr>
              <a:t> the impact of projects</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Target groups </a:t>
            </a:r>
            <a:r>
              <a:rPr lang="en-US" sz="1400" b="0" dirty="0">
                <a:solidFill>
                  <a:schemeClr val="tx1"/>
                </a:solidFill>
                <a:cs typeface="Arial" panose="020B0604020202020204" pitchFamily="34" charset="0"/>
              </a:rPr>
              <a:t>(e.g. scientific community, end users, financial actors, public at large) and </a:t>
            </a:r>
            <a:r>
              <a:rPr lang="en-US" sz="1400" dirty="0">
                <a:solidFill>
                  <a:schemeClr val="accent2"/>
                </a:solidFill>
                <a:cs typeface="Arial" panose="020B0604020202020204" pitchFamily="34" charset="0"/>
              </a:rPr>
              <a:t>proposed channels </a:t>
            </a:r>
            <a:r>
              <a:rPr lang="en-US" sz="1400" b="0" dirty="0">
                <a:solidFill>
                  <a:schemeClr val="tx1"/>
                </a:solidFill>
                <a:cs typeface="Arial" panose="020B0604020202020204" pitchFamily="34" charset="0"/>
              </a:rPr>
              <a:t>to interact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Communication measures </a:t>
            </a:r>
            <a:r>
              <a:rPr lang="en-US" sz="1400" b="0" dirty="0">
                <a:solidFill>
                  <a:schemeClr val="tx1"/>
                </a:solidFill>
                <a:cs typeface="Arial" panose="020B0604020202020204" pitchFamily="34" charset="0"/>
              </a:rPr>
              <a:t>for promoting the project and its findings throughout the full lifespan of the project</a:t>
            </a:r>
          </a:p>
          <a:p>
            <a:pPr marL="342900" indent="-342900">
              <a:buClr>
                <a:schemeClr val="accent2"/>
              </a:buClr>
              <a:buFont typeface="Arial" panose="020B0604020202020204" pitchFamily="34" charset="0"/>
              <a:buChar char="●"/>
            </a:pPr>
            <a:r>
              <a:rPr lang="en-US" sz="1400" dirty="0">
                <a:solidFill>
                  <a:schemeClr val="accent2"/>
                </a:solidFill>
                <a:cs typeface="Arial" panose="020B0604020202020204" pitchFamily="34" charset="0"/>
              </a:rPr>
              <a:t>Policy feedback </a:t>
            </a:r>
            <a:r>
              <a:rPr lang="en-US" sz="1400" b="0" dirty="0">
                <a:solidFill>
                  <a:schemeClr val="tx1"/>
                </a:solidFill>
                <a:cs typeface="Arial" panose="020B0604020202020204" pitchFamily="34" charset="0"/>
              </a:rPr>
              <a:t>measures to contribute to policy shaping and supporting the implementation of new policy initiatives and decisions</a:t>
            </a:r>
          </a:p>
          <a:p>
            <a:pPr marL="342900"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Follow-up plan to foster </a:t>
            </a:r>
            <a:r>
              <a:rPr lang="en-US" sz="1400" dirty="0">
                <a:solidFill>
                  <a:schemeClr val="accent2"/>
                </a:solidFill>
                <a:cs typeface="Arial" panose="020B0604020202020204" pitchFamily="34" charset="0"/>
              </a:rPr>
              <a:t>exploitation/uptake</a:t>
            </a:r>
            <a:r>
              <a:rPr lang="en-US" sz="1400" b="0" dirty="0">
                <a:solidFill>
                  <a:schemeClr val="tx1"/>
                </a:solidFill>
                <a:cs typeface="Arial" panose="020B0604020202020204" pitchFamily="34" charset="0"/>
              </a:rPr>
              <a:t> of the results</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Comprehensive and feasible strategy for the </a:t>
            </a:r>
            <a:r>
              <a:rPr lang="en-US" sz="1400" b="1" dirty="0">
                <a:solidFill>
                  <a:schemeClr val="accent2"/>
                </a:solidFill>
                <a:cs typeface="Arial" panose="020B0604020202020204" pitchFamily="34" charset="0"/>
              </a:rPr>
              <a:t>management of the intellectual property </a:t>
            </a:r>
            <a:r>
              <a:rPr lang="en-US" sz="1400" b="0" dirty="0">
                <a:solidFill>
                  <a:schemeClr val="tx1"/>
                </a:solidFill>
                <a:cs typeface="Arial" panose="020B0604020202020204" pitchFamily="34" charset="0"/>
              </a:rPr>
              <a:t>(the provision of a results ownership list is mandatory at the end of the project)</a:t>
            </a:r>
          </a:p>
          <a:p>
            <a:pPr marL="630238" lvl="2" indent="-342900">
              <a:buClr>
                <a:schemeClr val="accent2"/>
              </a:buClr>
              <a:buFont typeface="Arial" panose="020B0604020202020204" pitchFamily="34" charset="0"/>
              <a:buChar char="●"/>
            </a:pPr>
            <a:r>
              <a:rPr lang="en-US" sz="1400" b="0" dirty="0">
                <a:solidFill>
                  <a:schemeClr val="tx1"/>
                </a:solidFill>
                <a:cs typeface="Arial" panose="020B0604020202020204" pitchFamily="34" charset="0"/>
              </a:rPr>
              <a:t>If exploitation is expected primarily in non-associated third countries, give a convincing justification that this is still in the Union’s interest.</a:t>
            </a:r>
          </a:p>
          <a:p>
            <a:pPr>
              <a:buClr>
                <a:schemeClr val="accent2"/>
              </a:buCl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sz="1400" b="0" dirty="0">
              <a:solidFill>
                <a:schemeClr val="tx1"/>
              </a:solidFill>
              <a:cs typeface="Arial" panose="020B0604020202020204" pitchFamily="34" charset="0"/>
            </a:endParaRPr>
          </a:p>
          <a:p>
            <a:pPr marL="342900" indent="-342900">
              <a:buClr>
                <a:schemeClr val="accent2"/>
              </a:buClr>
              <a:buFont typeface="Arial" panose="020B0604020202020204" pitchFamily="34" charset="0"/>
              <a:buChar char="●"/>
            </a:pPr>
            <a:endParaRPr lang="en-US" b="0" dirty="0">
              <a:solidFill>
                <a:schemeClr val="tx1"/>
              </a:solidFill>
              <a:cs typeface="Arial" panose="020B0604020202020204" pitchFamily="34" charset="0"/>
            </a:endParaRPr>
          </a:p>
        </p:txBody>
      </p:sp>
      <p:grpSp>
        <p:nvGrpSpPr>
          <p:cNvPr id="9" name="Group 8"/>
          <p:cNvGrpSpPr/>
          <p:nvPr/>
        </p:nvGrpSpPr>
        <p:grpSpPr>
          <a:xfrm>
            <a:off x="838200" y="374785"/>
            <a:ext cx="864000" cy="864000"/>
            <a:chOff x="8939436" y="4807760"/>
            <a:chExt cx="864000" cy="864000"/>
          </a:xfrm>
        </p:grpSpPr>
        <p:sp>
          <p:nvSpPr>
            <p:cNvPr id="11" name="Oval 10"/>
            <p:cNvSpPr/>
            <p:nvPr/>
          </p:nvSpPr>
          <p:spPr>
            <a:xfrm>
              <a:off x="8939436" y="4807760"/>
              <a:ext cx="864000" cy="86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3671" y="4841995"/>
              <a:ext cx="795530" cy="795530"/>
            </a:xfrm>
            <a:prstGeom prst="rect">
              <a:avLst/>
            </a:prstGeom>
          </p:spPr>
        </p:pic>
      </p:grpSp>
      <p:sp>
        <p:nvSpPr>
          <p:cNvPr id="4" name="Textfeld 3"/>
          <p:cNvSpPr txBox="1"/>
          <p:nvPr/>
        </p:nvSpPr>
        <p:spPr>
          <a:xfrm>
            <a:off x="9511510" y="6397125"/>
            <a:ext cx="1364476" cy="369332"/>
          </a:xfrm>
          <a:prstGeom prst="rect">
            <a:avLst/>
          </a:prstGeom>
          <a:noFill/>
        </p:spPr>
        <p:txBody>
          <a:bodyPr wrap="none" rtlCol="0">
            <a:spAutoFit/>
          </a:bodyPr>
          <a:lstStyle/>
          <a:p>
            <a:r>
              <a:rPr lang="de-DE" dirty="0"/>
              <a:t>Source: EC</a:t>
            </a:r>
            <a:endParaRPr lang="de-AT" dirty="0"/>
          </a:p>
        </p:txBody>
      </p:sp>
    </p:spTree>
    <p:extLst>
      <p:ext uri="{BB962C8B-B14F-4D97-AF65-F5344CB8AC3E}">
        <p14:creationId xmlns:p14="http://schemas.microsoft.com/office/powerpoint/2010/main" val="42815762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3191435" y="1524000"/>
            <a:ext cx="2889609" cy="3129137"/>
          </a:xfrm>
          <a:prstGeom prst="rect">
            <a:avLst/>
          </a:prstGeom>
          <a:solidFill>
            <a:schemeClr val="accent1"/>
          </a:solidFill>
          <a:ln>
            <a:noFill/>
          </a:ln>
          <a:effec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sz="2000" b="1" dirty="0">
                <a:solidFill>
                  <a:schemeClr val="accent1">
                    <a:lumMod val="50000"/>
                  </a:schemeClr>
                </a:solidFill>
                <a:latin typeface="Verdana" pitchFamily="34" charset="0"/>
              </a:rPr>
              <a:t>Communication</a:t>
            </a:r>
            <a:endParaRPr lang="en-GB" sz="1400" b="1" dirty="0">
              <a:solidFill>
                <a:schemeClr val="accent1">
                  <a:lumMod val="50000"/>
                </a:schemeClr>
              </a:solidFill>
              <a:latin typeface="Verdana" pitchFamily="34" charset="0"/>
            </a:endParaRPr>
          </a:p>
        </p:txBody>
      </p:sp>
      <p:sp>
        <p:nvSpPr>
          <p:cNvPr id="10" name="Rectangle 9"/>
          <p:cNvSpPr/>
          <p:nvPr/>
        </p:nvSpPr>
        <p:spPr>
          <a:xfrm>
            <a:off x="502024" y="377136"/>
            <a:ext cx="10676964" cy="646331"/>
          </a:xfrm>
          <a:prstGeom prst="rect">
            <a:avLst/>
          </a:prstGeom>
        </p:spPr>
        <p:txBody>
          <a:bodyPr vert="horz" wrap="square" lIns="91440" tIns="45720" rIns="91440" bIns="0" rtlCol="0" anchor="t" anchorCtr="0">
            <a:noAutofit/>
          </a:bodyPr>
          <a:lstStyle/>
          <a:p>
            <a:pPr>
              <a:spcBef>
                <a:spcPct val="0"/>
              </a:spcBef>
            </a:pPr>
            <a:r>
              <a:rPr lang="en-GB" altLang="en-US" sz="3600" b="1" dirty="0">
                <a:solidFill>
                  <a:schemeClr val="accent2"/>
                </a:solidFill>
                <a:latin typeface="+mj-lt"/>
                <a:ea typeface="+mj-ea"/>
                <a:cs typeface="+mj-cs"/>
              </a:rPr>
              <a:t>What is the difference Communication - Dissemination?</a:t>
            </a:r>
            <a:endParaRPr lang="en-GB" sz="3600" b="1" dirty="0">
              <a:solidFill>
                <a:schemeClr val="accent2"/>
              </a:solidFill>
              <a:latin typeface="+mj-lt"/>
              <a:ea typeface="+mj-ea"/>
              <a:cs typeface="+mj-cs"/>
            </a:endParaRPr>
          </a:p>
        </p:txBody>
      </p:sp>
      <p:sp>
        <p:nvSpPr>
          <p:cNvPr id="11" name="Line Callout 3 10"/>
          <p:cNvSpPr/>
          <p:nvPr/>
        </p:nvSpPr>
        <p:spPr bwMode="auto">
          <a:xfrm flipH="1">
            <a:off x="636495" y="2057401"/>
            <a:ext cx="2028618" cy="2185328"/>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90000"/>
            </a:schemeClr>
          </a:solidFill>
          <a:ln>
            <a:solidFill>
              <a:schemeClr val="accent1"/>
            </a:solidFill>
          </a:ln>
          <a:effectLst/>
        </p:spPr>
        <p:txBody>
          <a:bodyPr vert="horz" wrap="square" lIns="91440" tIns="45720" rIns="91440" bIns="45720" numCol="1" rtlCol="0" anchor="ctr" anchorCtr="0" compatLnSpc="1">
            <a:prstTxWarp prst="textNoShape">
              <a:avLst/>
            </a:prstTxWarp>
          </a:bodyPr>
          <a:lstStyle/>
          <a:p>
            <a:pPr algn="r"/>
            <a:r>
              <a:rPr lang="fr-BE" sz="1400" dirty="0">
                <a:solidFill>
                  <a:schemeClr val="accent1">
                    <a:lumMod val="50000"/>
                  </a:schemeClr>
                </a:solidFill>
              </a:rPr>
              <a:t>Newsletter</a:t>
            </a:r>
          </a:p>
          <a:p>
            <a:pPr algn="r"/>
            <a:endParaRPr lang="fr-BE" sz="1400" dirty="0">
              <a:solidFill>
                <a:schemeClr val="accent1">
                  <a:lumMod val="50000"/>
                </a:schemeClr>
              </a:solidFill>
            </a:endParaRPr>
          </a:p>
          <a:p>
            <a:pPr algn="r"/>
            <a:r>
              <a:rPr lang="fr-BE" sz="1400" dirty="0" err="1">
                <a:solidFill>
                  <a:schemeClr val="accent1">
                    <a:lumMod val="50000"/>
                  </a:schemeClr>
                </a:solidFill>
              </a:rPr>
              <a:t>Press</a:t>
            </a:r>
            <a:r>
              <a:rPr lang="fr-BE" sz="1400" dirty="0">
                <a:solidFill>
                  <a:schemeClr val="accent1">
                    <a:lumMod val="50000"/>
                  </a:schemeClr>
                </a:solidFill>
              </a:rPr>
              <a:t> release</a:t>
            </a:r>
          </a:p>
          <a:p>
            <a:pPr algn="r"/>
            <a:endParaRPr lang="fr-BE" sz="1400" dirty="0">
              <a:solidFill>
                <a:schemeClr val="accent1">
                  <a:lumMod val="50000"/>
                </a:schemeClr>
              </a:solidFill>
            </a:endParaRPr>
          </a:p>
          <a:p>
            <a:pPr algn="r"/>
            <a:r>
              <a:rPr lang="fr-BE" sz="1400" dirty="0">
                <a:solidFill>
                  <a:schemeClr val="accent1">
                    <a:lumMod val="50000"/>
                  </a:schemeClr>
                </a:solidFill>
              </a:rPr>
              <a:t>Project </a:t>
            </a:r>
            <a:r>
              <a:rPr lang="fr-BE" sz="1400" dirty="0" err="1">
                <a:solidFill>
                  <a:schemeClr val="accent1">
                    <a:lumMod val="50000"/>
                  </a:schemeClr>
                </a:solidFill>
              </a:rPr>
              <a:t>factsheet</a:t>
            </a:r>
            <a:r>
              <a:rPr lang="fr-BE" sz="1400" dirty="0">
                <a:solidFill>
                  <a:schemeClr val="accent1">
                    <a:lumMod val="50000"/>
                  </a:schemeClr>
                </a:solidFill>
              </a:rPr>
              <a:t>, brochure</a:t>
            </a:r>
          </a:p>
          <a:p>
            <a:pPr algn="r"/>
            <a:endParaRPr lang="fr-BE" sz="1400" dirty="0">
              <a:solidFill>
                <a:schemeClr val="accent1">
                  <a:lumMod val="50000"/>
                </a:schemeClr>
              </a:solidFill>
            </a:endParaRPr>
          </a:p>
          <a:p>
            <a:pPr algn="r"/>
            <a:r>
              <a:rPr lang="fr-BE" sz="1400" dirty="0">
                <a:solidFill>
                  <a:schemeClr val="accent1">
                    <a:lumMod val="50000"/>
                  </a:schemeClr>
                </a:solidFill>
              </a:rPr>
              <a:t>Social media (blogs, Twitter, Facebook, LinkedIn</a:t>
            </a:r>
            <a:r>
              <a:rPr lang="fr-BE" sz="900" dirty="0">
                <a:solidFill>
                  <a:schemeClr val="accent1">
                    <a:lumMod val="50000"/>
                  </a:schemeClr>
                </a:solidFill>
              </a:rPr>
              <a:t>)</a:t>
            </a:r>
          </a:p>
        </p:txBody>
      </p:sp>
      <p:sp>
        <p:nvSpPr>
          <p:cNvPr id="12" name="Left-Right Arrow 11"/>
          <p:cNvSpPr/>
          <p:nvPr/>
        </p:nvSpPr>
        <p:spPr bwMode="auto">
          <a:xfrm>
            <a:off x="1739153" y="4858699"/>
            <a:ext cx="8499573" cy="533277"/>
          </a:xfrm>
          <a:prstGeom prst="leftRightArrow">
            <a:avLst/>
          </a:prstGeom>
          <a:gradFill flip="none" rotWithShape="1">
            <a:gsLst>
              <a:gs pos="0">
                <a:schemeClr val="accent1">
                  <a:lumMod val="45000"/>
                  <a:lumOff val="55000"/>
                </a:schemeClr>
              </a:gs>
              <a:gs pos="100000">
                <a:schemeClr val="accent1">
                  <a:lumMod val="50000"/>
                </a:schemeClr>
              </a:gs>
              <a:gs pos="0">
                <a:schemeClr val="accent1">
                  <a:lumMod val="45000"/>
                  <a:lumOff val="55000"/>
                </a:schemeClr>
              </a:gs>
              <a:gs pos="43000">
                <a:schemeClr val="accent1">
                  <a:lumMod val="90000"/>
                </a:schemeClr>
              </a:gs>
            </a:gsLst>
            <a:lin ang="0" scaled="1"/>
            <a:tileRect/>
          </a:gradFill>
          <a:ln>
            <a:noFill/>
          </a:ln>
          <a:effectLst/>
        </p:spPr>
        <p:txBody>
          <a:bodyPr anchor="ctr"/>
          <a:lstStyle/>
          <a:p>
            <a:pPr marL="3175">
              <a:defRPr/>
            </a:pPr>
            <a:r>
              <a:rPr lang="fr-BE" sz="1400" dirty="0" err="1">
                <a:solidFill>
                  <a:schemeClr val="accent1">
                    <a:lumMod val="25000"/>
                  </a:schemeClr>
                </a:solidFill>
              </a:rPr>
              <a:t>Informing</a:t>
            </a:r>
            <a:r>
              <a:rPr lang="fr-BE" sz="1400" dirty="0">
                <a:solidFill>
                  <a:schemeClr val="accent1">
                    <a:lumMod val="25000"/>
                  </a:schemeClr>
                </a:solidFill>
              </a:rPr>
              <a:t> about the </a:t>
            </a:r>
            <a:r>
              <a:rPr lang="fr-BE" sz="1400" dirty="0" err="1">
                <a:solidFill>
                  <a:schemeClr val="accent1">
                    <a:lumMod val="25000"/>
                  </a:schemeClr>
                </a:solidFill>
              </a:rPr>
              <a:t>project</a:t>
            </a:r>
            <a:r>
              <a:rPr lang="fr-BE" sz="1400" dirty="0">
                <a:solidFill>
                  <a:schemeClr val="accent1">
                    <a:lumMod val="25000"/>
                  </a:schemeClr>
                </a:solidFill>
              </a:rPr>
              <a:t>            </a:t>
            </a:r>
            <a:r>
              <a:rPr lang="fr-BE" sz="1400" dirty="0" err="1">
                <a:solidFill>
                  <a:schemeClr val="accent1">
                    <a:lumMod val="25000"/>
                  </a:schemeClr>
                </a:solidFill>
              </a:rPr>
              <a:t>Informing</a:t>
            </a:r>
            <a:r>
              <a:rPr lang="fr-BE" sz="1400" dirty="0">
                <a:solidFill>
                  <a:schemeClr val="accent1">
                    <a:lumMod val="25000"/>
                  </a:schemeClr>
                </a:solidFill>
              </a:rPr>
              <a:t> about the </a:t>
            </a:r>
            <a:r>
              <a:rPr lang="fr-BE" sz="1400" dirty="0" err="1">
                <a:solidFill>
                  <a:schemeClr val="accent1">
                    <a:lumMod val="25000"/>
                  </a:schemeClr>
                </a:solidFill>
              </a:rPr>
              <a:t>results</a:t>
            </a:r>
            <a:r>
              <a:rPr lang="fr-BE" sz="1400" dirty="0">
                <a:solidFill>
                  <a:schemeClr val="accent1">
                    <a:lumMod val="25000"/>
                  </a:schemeClr>
                </a:solidFill>
              </a:rPr>
              <a:t>          </a:t>
            </a:r>
            <a:r>
              <a:rPr lang="fr-BE" sz="1400" dirty="0" err="1">
                <a:solidFill>
                  <a:schemeClr val="bg1"/>
                </a:solidFill>
              </a:rPr>
              <a:t>Making</a:t>
            </a:r>
            <a:r>
              <a:rPr lang="fr-BE" sz="1400" dirty="0">
                <a:solidFill>
                  <a:schemeClr val="bg1"/>
                </a:solidFill>
              </a:rPr>
              <a:t> </a:t>
            </a:r>
            <a:r>
              <a:rPr lang="fr-BE" sz="1400" dirty="0" err="1">
                <a:solidFill>
                  <a:schemeClr val="bg1"/>
                </a:solidFill>
              </a:rPr>
              <a:t>results</a:t>
            </a:r>
            <a:r>
              <a:rPr lang="fr-BE" sz="1400" dirty="0">
                <a:solidFill>
                  <a:schemeClr val="bg1"/>
                </a:solidFill>
              </a:rPr>
              <a:t> </a:t>
            </a:r>
            <a:r>
              <a:rPr lang="fr-BE" sz="1400" dirty="0" err="1">
                <a:solidFill>
                  <a:schemeClr val="bg1"/>
                </a:solidFill>
              </a:rPr>
              <a:t>available</a:t>
            </a:r>
            <a:r>
              <a:rPr lang="fr-BE" sz="1400" dirty="0">
                <a:solidFill>
                  <a:schemeClr val="bg1"/>
                </a:solidFill>
              </a:rPr>
              <a:t> for </a:t>
            </a:r>
            <a:r>
              <a:rPr lang="fr-BE" sz="1400" dirty="0" err="1">
                <a:solidFill>
                  <a:schemeClr val="bg1"/>
                </a:solidFill>
              </a:rPr>
              <a:t>re-use</a:t>
            </a:r>
            <a:endParaRPr lang="en-GB" sz="1400" dirty="0">
              <a:solidFill>
                <a:schemeClr val="bg1"/>
              </a:solidFill>
            </a:endParaRPr>
          </a:p>
        </p:txBody>
      </p:sp>
      <p:sp>
        <p:nvSpPr>
          <p:cNvPr id="13" name="Rectangle 12"/>
          <p:cNvSpPr/>
          <p:nvPr/>
        </p:nvSpPr>
        <p:spPr bwMode="auto">
          <a:xfrm>
            <a:off x="6081045" y="1524000"/>
            <a:ext cx="2587826" cy="3129137"/>
          </a:xfrm>
          <a:prstGeom prst="rect">
            <a:avLst/>
          </a:prstGeom>
          <a:solidFill>
            <a:schemeClr val="accent1">
              <a:lumMod val="50000"/>
            </a:schemeClr>
          </a:solidFill>
          <a:ln>
            <a:noFill/>
          </a:ln>
          <a:effec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dirty="0">
                <a:solidFill>
                  <a:schemeClr val="bg1"/>
                </a:solidFill>
                <a:latin typeface="Verdana" pitchFamily="34" charset="0"/>
              </a:rPr>
              <a:t>		   		       </a:t>
            </a:r>
            <a:r>
              <a:rPr lang="fr-BE" sz="2000" b="1" dirty="0" err="1">
                <a:solidFill>
                  <a:schemeClr val="bg1"/>
                </a:solidFill>
                <a:latin typeface="Verdana" pitchFamily="34" charset="0"/>
              </a:rPr>
              <a:t>Dissemination</a:t>
            </a:r>
            <a:endParaRPr lang="en-GB" sz="1200" b="1" dirty="0">
              <a:solidFill>
                <a:schemeClr val="bg1"/>
              </a:solidFill>
              <a:latin typeface="Verdana" pitchFamily="34" charset="0"/>
            </a:endParaRPr>
          </a:p>
        </p:txBody>
      </p:sp>
      <p:sp>
        <p:nvSpPr>
          <p:cNvPr id="14" name="Line Callout 3 13"/>
          <p:cNvSpPr/>
          <p:nvPr/>
        </p:nvSpPr>
        <p:spPr bwMode="auto">
          <a:xfrm>
            <a:off x="9163996" y="2023718"/>
            <a:ext cx="2149461" cy="2217586"/>
          </a:xfrm>
          <a:prstGeom prst="borderCallout3">
            <a:avLst>
              <a:gd name="adj1" fmla="val 26860"/>
              <a:gd name="adj2" fmla="val -4004"/>
              <a:gd name="adj3" fmla="val 38417"/>
              <a:gd name="adj4" fmla="val -23117"/>
              <a:gd name="adj5" fmla="val 43253"/>
              <a:gd name="adj6" fmla="val -9204"/>
              <a:gd name="adj7" fmla="val 70592"/>
              <a:gd name="adj8" fmla="val -3358"/>
            </a:avLst>
          </a:prstGeom>
          <a:solidFill>
            <a:schemeClr val="accent1">
              <a:lumMod val="50000"/>
            </a:schemeClr>
          </a:solidFill>
          <a:ln>
            <a:solidFill>
              <a:schemeClr val="accent1"/>
            </a:solidFill>
          </a:ln>
          <a:effectLst/>
        </p:spPr>
        <p:txBody>
          <a:bodyPr vert="horz" wrap="square" lIns="91440" tIns="45720" rIns="91440" bIns="45720" numCol="1" rtlCol="0" anchor="ctr" anchorCtr="0" compatLnSpc="1">
            <a:prstTxWarp prst="textNoShape">
              <a:avLst/>
            </a:prstTxWarp>
          </a:bodyPr>
          <a:lstStyle/>
          <a:p>
            <a:r>
              <a:rPr lang="fr-BE" sz="1400" dirty="0">
                <a:solidFill>
                  <a:schemeClr val="bg1"/>
                </a:solidFill>
              </a:rPr>
              <a:t>Scientific publications</a:t>
            </a:r>
          </a:p>
          <a:p>
            <a:endParaRPr lang="fr-BE" sz="1400" dirty="0">
              <a:solidFill>
                <a:schemeClr val="bg1"/>
              </a:solidFill>
            </a:endParaRPr>
          </a:p>
          <a:p>
            <a:r>
              <a:rPr lang="fr-BE" sz="1400" dirty="0">
                <a:solidFill>
                  <a:schemeClr val="bg1"/>
                </a:solidFill>
              </a:rPr>
              <a:t>Policy </a:t>
            </a:r>
            <a:r>
              <a:rPr lang="fr-BE" sz="1400" dirty="0" err="1">
                <a:solidFill>
                  <a:schemeClr val="bg1"/>
                </a:solidFill>
              </a:rPr>
              <a:t>brief</a:t>
            </a:r>
            <a:r>
              <a:rPr lang="fr-BE" sz="1400" dirty="0">
                <a:solidFill>
                  <a:schemeClr val="bg1"/>
                </a:solidFill>
              </a:rPr>
              <a:t>/roadmap</a:t>
            </a:r>
          </a:p>
          <a:p>
            <a:endParaRPr lang="fr-BE" sz="1400" dirty="0">
              <a:solidFill>
                <a:schemeClr val="bg1"/>
              </a:solidFill>
            </a:endParaRPr>
          </a:p>
          <a:p>
            <a:r>
              <a:rPr lang="fr-BE" sz="1400" dirty="0">
                <a:solidFill>
                  <a:schemeClr val="bg1"/>
                </a:solidFill>
              </a:rPr>
              <a:t>Training/</a:t>
            </a:r>
            <a:r>
              <a:rPr lang="fr-BE" sz="1400" dirty="0" err="1">
                <a:solidFill>
                  <a:schemeClr val="bg1"/>
                </a:solidFill>
              </a:rPr>
              <a:t>demonstration</a:t>
            </a:r>
            <a:endParaRPr lang="fr-BE" sz="1400" dirty="0">
              <a:solidFill>
                <a:schemeClr val="bg1"/>
              </a:solidFill>
            </a:endParaRPr>
          </a:p>
          <a:p>
            <a:endParaRPr lang="fr-BE" sz="1400" dirty="0">
              <a:solidFill>
                <a:schemeClr val="bg1"/>
              </a:solidFill>
            </a:endParaRPr>
          </a:p>
          <a:p>
            <a:r>
              <a:rPr lang="fr-BE" sz="1400" dirty="0">
                <a:solidFill>
                  <a:schemeClr val="bg1"/>
                </a:solidFill>
              </a:rPr>
              <a:t>Sharing </a:t>
            </a:r>
            <a:r>
              <a:rPr lang="fr-BE" sz="1400" dirty="0" err="1">
                <a:solidFill>
                  <a:schemeClr val="bg1"/>
                </a:solidFill>
              </a:rPr>
              <a:t>results</a:t>
            </a:r>
            <a:r>
              <a:rPr lang="fr-BE" sz="1400" dirty="0">
                <a:solidFill>
                  <a:schemeClr val="bg1"/>
                </a:solidFill>
              </a:rPr>
              <a:t> on online </a:t>
            </a:r>
            <a:r>
              <a:rPr lang="fr-BE" sz="1400" dirty="0" err="1">
                <a:solidFill>
                  <a:schemeClr val="bg1"/>
                </a:solidFill>
              </a:rPr>
              <a:t>repository</a:t>
            </a:r>
            <a:r>
              <a:rPr lang="fr-BE" sz="1400" dirty="0">
                <a:solidFill>
                  <a:schemeClr val="bg1"/>
                </a:solidFill>
              </a:rPr>
              <a:t> (</a:t>
            </a:r>
            <a:r>
              <a:rPr lang="fr-BE" sz="1400" dirty="0" err="1">
                <a:solidFill>
                  <a:schemeClr val="bg1"/>
                </a:solidFill>
              </a:rPr>
              <a:t>research</a:t>
            </a:r>
            <a:r>
              <a:rPr lang="fr-BE" sz="1400" dirty="0">
                <a:solidFill>
                  <a:schemeClr val="bg1"/>
                </a:solidFill>
              </a:rPr>
              <a:t> data, software, reports)</a:t>
            </a:r>
          </a:p>
        </p:txBody>
      </p:sp>
      <p:sp>
        <p:nvSpPr>
          <p:cNvPr id="15" name="TextBox 14"/>
          <p:cNvSpPr txBox="1"/>
          <p:nvPr/>
        </p:nvSpPr>
        <p:spPr>
          <a:xfrm>
            <a:off x="3288030" y="1703296"/>
            <a:ext cx="2552476" cy="2308324"/>
          </a:xfrm>
          <a:prstGeom prst="rect">
            <a:avLst/>
          </a:prstGeom>
          <a:noFill/>
        </p:spPr>
        <p:txBody>
          <a:bodyPr wrap="square" rtlCol="0">
            <a:spAutoFit/>
          </a:bodyPr>
          <a:lstStyle/>
          <a:p>
            <a:r>
              <a:rPr lang="fr-BE" sz="1600" dirty="0">
                <a:solidFill>
                  <a:schemeClr val="accent1">
                    <a:lumMod val="50000"/>
                  </a:schemeClr>
                </a:solidFill>
              </a:rPr>
              <a:t>About the </a:t>
            </a:r>
            <a:r>
              <a:rPr lang="fr-BE" sz="1600" dirty="0" err="1">
                <a:solidFill>
                  <a:schemeClr val="accent1">
                    <a:lumMod val="50000"/>
                  </a:schemeClr>
                </a:solidFill>
              </a:rPr>
              <a:t>project</a:t>
            </a:r>
            <a:r>
              <a:rPr lang="fr-BE" sz="1600" dirty="0">
                <a:solidFill>
                  <a:schemeClr val="accent1">
                    <a:lumMod val="50000"/>
                  </a:schemeClr>
                </a:solidFill>
              </a:rPr>
              <a:t> </a:t>
            </a:r>
            <a:r>
              <a:rPr lang="fr-BE" sz="1600" dirty="0" err="1">
                <a:solidFill>
                  <a:schemeClr val="accent1">
                    <a:lumMod val="50000"/>
                  </a:schemeClr>
                </a:solidFill>
              </a:rPr>
              <a:t>results</a:t>
            </a:r>
            <a:endParaRPr lang="fr-BE" sz="1600" dirty="0">
              <a:solidFill>
                <a:schemeClr val="accent1">
                  <a:lumMod val="50000"/>
                </a:schemeClr>
              </a:solidFill>
            </a:endParaRPr>
          </a:p>
          <a:p>
            <a:endParaRPr lang="fr-BE" sz="1600" dirty="0">
              <a:solidFill>
                <a:schemeClr val="accent1">
                  <a:lumMod val="50000"/>
                </a:schemeClr>
              </a:solidFill>
            </a:endParaRPr>
          </a:p>
          <a:p>
            <a:r>
              <a:rPr lang="fr-BE" sz="1600" b="1" dirty="0">
                <a:solidFill>
                  <a:schemeClr val="accent1">
                    <a:lumMod val="50000"/>
                  </a:schemeClr>
                </a:solidFill>
              </a:rPr>
              <a:t>Multiple audiences</a:t>
            </a:r>
          </a:p>
          <a:p>
            <a:endParaRPr lang="fr-BE" sz="1600" b="1" dirty="0">
              <a:solidFill>
                <a:schemeClr val="accent1">
                  <a:lumMod val="50000"/>
                </a:schemeClr>
              </a:solidFill>
            </a:endParaRPr>
          </a:p>
          <a:p>
            <a:r>
              <a:rPr lang="fr-BE" sz="1600" b="1" dirty="0" err="1">
                <a:solidFill>
                  <a:schemeClr val="accent1">
                    <a:lumMod val="50000"/>
                  </a:schemeClr>
                </a:solidFill>
              </a:rPr>
              <a:t>Inform</a:t>
            </a:r>
            <a:r>
              <a:rPr lang="fr-BE" sz="1600" dirty="0">
                <a:solidFill>
                  <a:schemeClr val="accent1">
                    <a:lumMod val="50000"/>
                  </a:schemeClr>
                </a:solidFill>
              </a:rPr>
              <a:t> and </a:t>
            </a:r>
            <a:r>
              <a:rPr lang="fr-BE" sz="1600" b="1" dirty="0" err="1">
                <a:solidFill>
                  <a:schemeClr val="accent1">
                    <a:lumMod val="50000"/>
                  </a:schemeClr>
                </a:solidFill>
              </a:rPr>
              <a:t>reach</a:t>
            </a:r>
            <a:r>
              <a:rPr lang="fr-BE" sz="1600" b="1" dirty="0">
                <a:solidFill>
                  <a:schemeClr val="accent1">
                    <a:lumMod val="50000"/>
                  </a:schemeClr>
                </a:solidFill>
              </a:rPr>
              <a:t> out to society</a:t>
            </a:r>
            <a:r>
              <a:rPr lang="fr-BE" sz="1600" dirty="0">
                <a:solidFill>
                  <a:schemeClr val="accent1">
                    <a:lumMod val="50000"/>
                  </a:schemeClr>
                </a:solidFill>
              </a:rPr>
              <a:t>, show the </a:t>
            </a:r>
            <a:r>
              <a:rPr lang="fr-BE" sz="1600" dirty="0" err="1">
                <a:solidFill>
                  <a:schemeClr val="accent1">
                    <a:lumMod val="50000"/>
                  </a:schemeClr>
                </a:solidFill>
              </a:rPr>
              <a:t>benefits</a:t>
            </a:r>
            <a:r>
              <a:rPr lang="fr-BE" sz="1600" dirty="0">
                <a:solidFill>
                  <a:schemeClr val="accent1">
                    <a:lumMod val="50000"/>
                  </a:schemeClr>
                </a:solidFill>
              </a:rPr>
              <a:t> of </a:t>
            </a:r>
            <a:r>
              <a:rPr lang="fr-BE" sz="1600" dirty="0" err="1">
                <a:solidFill>
                  <a:schemeClr val="accent1">
                    <a:lumMod val="50000"/>
                  </a:schemeClr>
                </a:solidFill>
              </a:rPr>
              <a:t>research</a:t>
            </a:r>
            <a:endParaRPr lang="fr-BE" sz="1600" dirty="0">
              <a:solidFill>
                <a:schemeClr val="accent1">
                  <a:lumMod val="50000"/>
                </a:schemeClr>
              </a:solidFill>
            </a:endParaRPr>
          </a:p>
          <a:p>
            <a:endParaRPr lang="fr-BE" sz="1600" dirty="0">
              <a:solidFill>
                <a:schemeClr val="accent1">
                  <a:lumMod val="50000"/>
                </a:schemeClr>
              </a:solidFill>
            </a:endParaRPr>
          </a:p>
          <a:p>
            <a:r>
              <a:rPr lang="fr-BE" sz="1600" dirty="0">
                <a:solidFill>
                  <a:schemeClr val="accent1">
                    <a:lumMod val="50000"/>
                  </a:schemeClr>
                </a:solidFill>
              </a:rPr>
              <a:t>Grant Agreement art. 38.1</a:t>
            </a:r>
          </a:p>
        </p:txBody>
      </p:sp>
      <p:sp>
        <p:nvSpPr>
          <p:cNvPr id="16" name="TextBox 15"/>
          <p:cNvSpPr txBox="1"/>
          <p:nvPr/>
        </p:nvSpPr>
        <p:spPr>
          <a:xfrm>
            <a:off x="6209702" y="1688184"/>
            <a:ext cx="2396416" cy="2554545"/>
          </a:xfrm>
          <a:prstGeom prst="rect">
            <a:avLst/>
          </a:prstGeom>
          <a:noFill/>
        </p:spPr>
        <p:txBody>
          <a:bodyPr wrap="square" rtlCol="0">
            <a:spAutoFit/>
          </a:bodyPr>
          <a:lstStyle/>
          <a:p>
            <a:r>
              <a:rPr lang="fr-BE" sz="1600" dirty="0">
                <a:solidFill>
                  <a:schemeClr val="bg1"/>
                </a:solidFill>
              </a:rPr>
              <a:t>About </a:t>
            </a:r>
            <a:r>
              <a:rPr lang="fr-BE" sz="1600" dirty="0" err="1">
                <a:solidFill>
                  <a:schemeClr val="bg1"/>
                </a:solidFill>
              </a:rPr>
              <a:t>results</a:t>
            </a:r>
            <a:r>
              <a:rPr lang="fr-BE" sz="1600" dirty="0">
                <a:solidFill>
                  <a:schemeClr val="bg1"/>
                </a:solidFill>
              </a:rPr>
              <a:t> </a:t>
            </a:r>
            <a:r>
              <a:rPr lang="fr-BE" sz="1600" dirty="0" err="1">
                <a:solidFill>
                  <a:schemeClr val="bg1"/>
                </a:solidFill>
              </a:rPr>
              <a:t>only</a:t>
            </a:r>
            <a:endParaRPr lang="fr-BE" sz="1600" dirty="0">
              <a:solidFill>
                <a:schemeClr val="bg1"/>
              </a:solidFill>
            </a:endParaRPr>
          </a:p>
          <a:p>
            <a:endParaRPr lang="fr-BE" sz="1600" dirty="0">
              <a:solidFill>
                <a:schemeClr val="bg1"/>
              </a:solidFill>
            </a:endParaRPr>
          </a:p>
          <a:p>
            <a:r>
              <a:rPr lang="en-GB" sz="1600" b="1" dirty="0">
                <a:solidFill>
                  <a:schemeClr val="bg1"/>
                </a:solidFill>
              </a:rPr>
              <a:t>Audiences that may use the results </a:t>
            </a:r>
            <a:r>
              <a:rPr lang="en-GB" sz="1600" dirty="0">
                <a:solidFill>
                  <a:schemeClr val="bg1"/>
                </a:solidFill>
              </a:rPr>
              <a:t>in their own work</a:t>
            </a:r>
            <a:endParaRPr lang="fr-BE" sz="1600" dirty="0">
              <a:solidFill>
                <a:schemeClr val="bg1"/>
              </a:solidFill>
            </a:endParaRPr>
          </a:p>
          <a:p>
            <a:endParaRPr lang="fr-BE" sz="1600" dirty="0">
              <a:solidFill>
                <a:schemeClr val="bg1"/>
              </a:solidFill>
            </a:endParaRPr>
          </a:p>
          <a:p>
            <a:r>
              <a:rPr lang="fr-BE" sz="1600" b="1" dirty="0" err="1">
                <a:solidFill>
                  <a:schemeClr val="bg1"/>
                </a:solidFill>
              </a:rPr>
              <a:t>Enable</a:t>
            </a:r>
            <a:r>
              <a:rPr lang="fr-BE" sz="1600" b="1" dirty="0">
                <a:solidFill>
                  <a:schemeClr val="bg1"/>
                </a:solidFill>
              </a:rPr>
              <a:t> use </a:t>
            </a:r>
            <a:r>
              <a:rPr lang="fr-BE" sz="1600" dirty="0">
                <a:solidFill>
                  <a:schemeClr val="bg1"/>
                </a:solidFill>
              </a:rPr>
              <a:t>and</a:t>
            </a:r>
            <a:r>
              <a:rPr lang="fr-BE" sz="1600" b="1" dirty="0">
                <a:solidFill>
                  <a:schemeClr val="bg1"/>
                </a:solidFill>
              </a:rPr>
              <a:t> </a:t>
            </a:r>
            <a:r>
              <a:rPr lang="fr-BE" sz="1600" b="1" dirty="0" err="1">
                <a:solidFill>
                  <a:schemeClr val="bg1"/>
                </a:solidFill>
              </a:rPr>
              <a:t>uptake</a:t>
            </a:r>
            <a:r>
              <a:rPr lang="fr-BE" sz="1600" b="1" dirty="0">
                <a:solidFill>
                  <a:schemeClr val="bg1"/>
                </a:solidFill>
              </a:rPr>
              <a:t> </a:t>
            </a:r>
            <a:r>
              <a:rPr lang="fr-BE" sz="1600" dirty="0">
                <a:solidFill>
                  <a:schemeClr val="bg1"/>
                </a:solidFill>
              </a:rPr>
              <a:t>of</a:t>
            </a:r>
            <a:r>
              <a:rPr lang="fr-BE" sz="1600" b="1" dirty="0">
                <a:solidFill>
                  <a:schemeClr val="bg1"/>
                </a:solidFill>
              </a:rPr>
              <a:t> </a:t>
            </a:r>
            <a:r>
              <a:rPr lang="fr-BE" sz="1600" b="1" dirty="0" err="1">
                <a:solidFill>
                  <a:schemeClr val="bg1"/>
                </a:solidFill>
              </a:rPr>
              <a:t>results</a:t>
            </a:r>
            <a:endParaRPr lang="fr-BE" sz="1600" b="1" dirty="0">
              <a:solidFill>
                <a:schemeClr val="bg1"/>
              </a:solidFill>
            </a:endParaRPr>
          </a:p>
          <a:p>
            <a:endParaRPr lang="fr-BE" sz="1600" dirty="0">
              <a:solidFill>
                <a:schemeClr val="bg1"/>
              </a:solidFill>
            </a:endParaRPr>
          </a:p>
          <a:p>
            <a:r>
              <a:rPr lang="fr-BE" sz="1600" dirty="0">
                <a:solidFill>
                  <a:schemeClr val="bg1"/>
                </a:solidFill>
              </a:rPr>
              <a:t>Grant Agreement art. 29</a:t>
            </a:r>
          </a:p>
        </p:txBody>
      </p:sp>
      <p:sp>
        <p:nvSpPr>
          <p:cNvPr id="17" name="Left Brace 16"/>
          <p:cNvSpPr/>
          <p:nvPr/>
        </p:nvSpPr>
        <p:spPr bwMode="auto">
          <a:xfrm rot="16200000">
            <a:off x="5912466" y="4552444"/>
            <a:ext cx="337158" cy="2016224"/>
          </a:xfrm>
          <a:prstGeom prst="leftBrace">
            <a:avLst/>
          </a:prstGeom>
          <a:noFill/>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8" name="Line Callout 3 17"/>
          <p:cNvSpPr/>
          <p:nvPr/>
        </p:nvSpPr>
        <p:spPr bwMode="auto">
          <a:xfrm flipH="1">
            <a:off x="2665111" y="5771132"/>
            <a:ext cx="7034700" cy="781289"/>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90000"/>
            </a:schemeClr>
          </a:solidFill>
          <a:ln>
            <a:noFill/>
          </a:ln>
          <a:effectLst/>
        </p:spPr>
        <p:txBody>
          <a:bodyPr vert="horz" wrap="square" lIns="91440" tIns="45720" rIns="91440" bIns="45720" numCol="1" rtlCol="0" anchor="ctr" anchorCtr="0" compatLnSpc="1">
            <a:prstTxWarp prst="textNoShape">
              <a:avLst/>
            </a:prstTxWarp>
          </a:bodyPr>
          <a:lstStyle/>
          <a:p>
            <a:pPr algn="ctr"/>
            <a:r>
              <a:rPr lang="fr-BE" sz="1600" dirty="0">
                <a:solidFill>
                  <a:schemeClr val="accent1">
                    <a:lumMod val="25000"/>
                  </a:schemeClr>
                </a:solidFill>
              </a:rPr>
              <a:t>Project </a:t>
            </a:r>
            <a:r>
              <a:rPr lang="fr-BE" sz="1600" dirty="0" err="1">
                <a:solidFill>
                  <a:schemeClr val="accent1">
                    <a:lumMod val="25000"/>
                  </a:schemeClr>
                </a:solidFill>
              </a:rPr>
              <a:t>website</a:t>
            </a:r>
            <a:r>
              <a:rPr lang="fr-BE" sz="1600" dirty="0">
                <a:solidFill>
                  <a:schemeClr val="accent1">
                    <a:lumMod val="25000"/>
                  </a:schemeClr>
                </a:solidFill>
              </a:rPr>
              <a:t>, </a:t>
            </a:r>
            <a:r>
              <a:rPr lang="fr-BE" sz="1600" dirty="0" err="1">
                <a:solidFill>
                  <a:schemeClr val="accent1">
                    <a:lumMod val="25000"/>
                  </a:schemeClr>
                </a:solidFill>
              </a:rPr>
              <a:t>videos</a:t>
            </a:r>
            <a:r>
              <a:rPr lang="fr-BE" sz="1600" dirty="0">
                <a:solidFill>
                  <a:schemeClr val="accent1">
                    <a:lumMod val="25000"/>
                  </a:schemeClr>
                </a:solidFill>
              </a:rPr>
              <a:t>, interview, articles in magazines, exhibitions/ open </a:t>
            </a:r>
            <a:r>
              <a:rPr lang="fr-BE" sz="1600" dirty="0" err="1">
                <a:solidFill>
                  <a:schemeClr val="accent1">
                    <a:lumMod val="25000"/>
                  </a:schemeClr>
                </a:solidFill>
              </a:rPr>
              <a:t>days</a:t>
            </a:r>
            <a:r>
              <a:rPr lang="fr-BE" sz="1600" dirty="0">
                <a:solidFill>
                  <a:schemeClr val="accent1">
                    <a:lumMod val="25000"/>
                  </a:schemeClr>
                </a:solidFill>
              </a:rPr>
              <a:t>, </a:t>
            </a:r>
            <a:r>
              <a:rPr lang="fr-BE" sz="1600" dirty="0" err="1">
                <a:solidFill>
                  <a:schemeClr val="accent1">
                    <a:lumMod val="25000"/>
                  </a:schemeClr>
                </a:solidFill>
              </a:rPr>
              <a:t>guided</a:t>
            </a:r>
            <a:r>
              <a:rPr lang="fr-BE" sz="1600" dirty="0">
                <a:solidFill>
                  <a:schemeClr val="accent1">
                    <a:lumMod val="25000"/>
                  </a:schemeClr>
                </a:solidFill>
              </a:rPr>
              <a:t> </a:t>
            </a:r>
            <a:r>
              <a:rPr lang="fr-BE" sz="1600" dirty="0" err="1">
                <a:solidFill>
                  <a:schemeClr val="accent1">
                    <a:lumMod val="25000"/>
                  </a:schemeClr>
                </a:solidFill>
              </a:rPr>
              <a:t>visits</a:t>
            </a:r>
            <a:r>
              <a:rPr lang="fr-BE" sz="1600" dirty="0">
                <a:solidFill>
                  <a:schemeClr val="accent1">
                    <a:lumMod val="25000"/>
                  </a:schemeClr>
                </a:solidFill>
              </a:rPr>
              <a:t>, </a:t>
            </a:r>
            <a:r>
              <a:rPr lang="fr-BE" sz="1600" dirty="0" err="1">
                <a:solidFill>
                  <a:schemeClr val="accent1">
                    <a:lumMod val="25000"/>
                  </a:schemeClr>
                </a:solidFill>
              </a:rPr>
              <a:t>conference</a:t>
            </a:r>
            <a:r>
              <a:rPr lang="fr-BE" sz="1600" dirty="0">
                <a:solidFill>
                  <a:schemeClr val="accent1">
                    <a:lumMod val="25000"/>
                  </a:schemeClr>
                </a:solidFill>
              </a:rPr>
              <a:t>, </a:t>
            </a:r>
            <a:r>
              <a:rPr lang="fr-BE" sz="1600" dirty="0" err="1">
                <a:solidFill>
                  <a:schemeClr val="accent1">
                    <a:lumMod val="25000"/>
                  </a:schemeClr>
                </a:solidFill>
              </a:rPr>
              <a:t>presentation</a:t>
            </a:r>
            <a:r>
              <a:rPr lang="fr-BE" sz="1600" dirty="0">
                <a:solidFill>
                  <a:schemeClr val="accent1">
                    <a:lumMod val="25000"/>
                  </a:schemeClr>
                </a:solidFill>
              </a:rPr>
              <a:t> and workshops.</a:t>
            </a:r>
          </a:p>
          <a:p>
            <a:pPr algn="ctr"/>
            <a:endParaRPr lang="fr-BE" sz="1600" dirty="0">
              <a:solidFill>
                <a:schemeClr val="accent1">
                  <a:lumMod val="50000"/>
                </a:schemeClr>
              </a:solidFill>
            </a:endParaRPr>
          </a:p>
        </p:txBody>
      </p:sp>
      <p:sp>
        <p:nvSpPr>
          <p:cNvPr id="20" name="TextBox 19"/>
          <p:cNvSpPr txBox="1"/>
          <p:nvPr/>
        </p:nvSpPr>
        <p:spPr>
          <a:xfrm>
            <a:off x="7891272" y="146304"/>
            <a:ext cx="3995928" cy="461665"/>
          </a:xfrm>
          <a:prstGeom prst="rect">
            <a:avLst/>
          </a:prstGeom>
          <a:noFill/>
        </p:spPr>
        <p:txBody>
          <a:bodyPr wrap="square" rtlCol="0">
            <a:spAutoFit/>
          </a:bodyPr>
          <a:lstStyle/>
          <a:p>
            <a:pPr algn="ctr"/>
            <a:r>
              <a:rPr lang="en-GB" sz="2400" dirty="0">
                <a:solidFill>
                  <a:schemeClr val="bg1"/>
                </a:solidFill>
              </a:rPr>
              <a:t>Key definitions</a:t>
            </a:r>
          </a:p>
        </p:txBody>
      </p:sp>
    </p:spTree>
    <p:extLst>
      <p:ext uri="{BB962C8B-B14F-4D97-AF65-F5344CB8AC3E}">
        <p14:creationId xmlns:p14="http://schemas.microsoft.com/office/powerpoint/2010/main" val="1487902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3082181" y="1120588"/>
            <a:ext cx="3048002" cy="3683000"/>
          </a:xfrm>
          <a:prstGeom prst="rect">
            <a:avLst/>
          </a:prstGeom>
          <a:solidFill>
            <a:schemeClr val="accent1">
              <a:lumMod val="50000"/>
            </a:schemeClr>
          </a:solidFill>
          <a:ln>
            <a:noFill/>
          </a:ln>
          <a:effec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sz="2000" b="1" dirty="0" err="1">
                <a:solidFill>
                  <a:schemeClr val="bg1"/>
                </a:solidFill>
                <a:latin typeface="Verdana" pitchFamily="34" charset="0"/>
              </a:rPr>
              <a:t>Dissemination</a:t>
            </a:r>
            <a:endParaRPr lang="en-GB" sz="1400" b="1" dirty="0">
              <a:solidFill>
                <a:schemeClr val="bg1"/>
              </a:solidFill>
              <a:latin typeface="Verdana" pitchFamily="34" charset="0"/>
            </a:endParaRPr>
          </a:p>
        </p:txBody>
      </p:sp>
      <p:sp>
        <p:nvSpPr>
          <p:cNvPr id="10" name="Rectangle 9"/>
          <p:cNvSpPr/>
          <p:nvPr/>
        </p:nvSpPr>
        <p:spPr bwMode="auto">
          <a:xfrm>
            <a:off x="6121316" y="1120588"/>
            <a:ext cx="3228872" cy="3683000"/>
          </a:xfrm>
          <a:prstGeom prst="rect">
            <a:avLst/>
          </a:prstGeom>
          <a:solidFill>
            <a:schemeClr val="accent6"/>
          </a:solidFill>
          <a:ln>
            <a:noFill/>
          </a:ln>
          <a:effectLst/>
        </p:spPr>
        <p:txBody>
          <a:bodyPr vert="horz" wrap="square" lIns="91440" tIns="45720" rIns="91440" bIns="45720" numCol="1" rtlCol="0" anchor="b" anchorCtr="0" compatLnSpc="1">
            <a:prstTxWarp prst="textNoShape">
              <a:avLst/>
            </a:prstTxWarp>
          </a:bodyPr>
          <a:lstStyle/>
          <a:p>
            <a:pPr marL="3175" fontAlgn="base">
              <a:spcBef>
                <a:spcPct val="0"/>
              </a:spcBef>
              <a:spcAft>
                <a:spcPct val="0"/>
              </a:spcAft>
            </a:pPr>
            <a:r>
              <a:rPr lang="fr-BE" dirty="0">
                <a:solidFill>
                  <a:schemeClr val="bg1"/>
                </a:solidFill>
                <a:latin typeface="Verdana" pitchFamily="34" charset="0"/>
              </a:rPr>
              <a:t>		   		       </a:t>
            </a:r>
            <a:r>
              <a:rPr lang="fr-BE" sz="2000" b="1" dirty="0">
                <a:solidFill>
                  <a:schemeClr val="bg1"/>
                </a:solidFill>
                <a:latin typeface="Verdana" pitchFamily="34" charset="0"/>
              </a:rPr>
              <a:t>Exploitation</a:t>
            </a:r>
            <a:endParaRPr lang="en-GB" sz="1200" b="1" dirty="0">
              <a:solidFill>
                <a:schemeClr val="bg1"/>
              </a:solidFill>
              <a:latin typeface="Verdana" pitchFamily="34" charset="0"/>
            </a:endParaRPr>
          </a:p>
        </p:txBody>
      </p:sp>
      <p:sp>
        <p:nvSpPr>
          <p:cNvPr id="11" name="Rectangle 10"/>
          <p:cNvSpPr/>
          <p:nvPr/>
        </p:nvSpPr>
        <p:spPr>
          <a:xfrm>
            <a:off x="286520" y="329668"/>
            <a:ext cx="11570531" cy="1200329"/>
          </a:xfrm>
          <a:prstGeom prst="rect">
            <a:avLst/>
          </a:prstGeom>
        </p:spPr>
        <p:txBody>
          <a:bodyPr vert="horz" wrap="square" lIns="91440" tIns="45720" rIns="91440" bIns="0" rtlCol="0" anchor="t" anchorCtr="0">
            <a:noAutofit/>
          </a:bodyPr>
          <a:lstStyle/>
          <a:p>
            <a:pPr>
              <a:spcBef>
                <a:spcPct val="0"/>
              </a:spcBef>
            </a:pPr>
            <a:r>
              <a:rPr lang="en-GB" altLang="en-US" sz="3600" b="1" dirty="0">
                <a:solidFill>
                  <a:schemeClr val="accent2"/>
                </a:solidFill>
                <a:latin typeface="+mj-lt"/>
                <a:ea typeface="+mj-ea"/>
                <a:cs typeface="+mj-cs"/>
              </a:rPr>
              <a:t>What is the difference Dissemination - Exploitation?</a:t>
            </a:r>
            <a:endParaRPr lang="en-GB" sz="3600" b="1" dirty="0">
              <a:solidFill>
                <a:schemeClr val="accent2"/>
              </a:solidFill>
              <a:latin typeface="+mj-lt"/>
              <a:ea typeface="+mj-ea"/>
              <a:cs typeface="+mj-cs"/>
            </a:endParaRPr>
          </a:p>
        </p:txBody>
      </p:sp>
      <p:sp>
        <p:nvSpPr>
          <p:cNvPr id="12" name="Line Callout 3 11"/>
          <p:cNvSpPr/>
          <p:nvPr/>
        </p:nvSpPr>
        <p:spPr bwMode="auto">
          <a:xfrm flipH="1">
            <a:off x="797859" y="1984481"/>
            <a:ext cx="1838614" cy="2123658"/>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50000"/>
            </a:schemeClr>
          </a:solidFill>
          <a:ln>
            <a:solidFill>
              <a:schemeClr val="accent1">
                <a:lumMod val="50000"/>
              </a:schemeClr>
            </a:solidFill>
          </a:ln>
          <a:effectLst/>
        </p:spPr>
        <p:txBody>
          <a:bodyPr vert="horz" wrap="square" lIns="91440" tIns="45720" rIns="91440" bIns="45720" numCol="1" rtlCol="0" anchor="ctr" anchorCtr="0" compatLnSpc="1">
            <a:prstTxWarp prst="textNoShape">
              <a:avLst/>
            </a:prstTxWarp>
          </a:bodyPr>
          <a:lstStyle/>
          <a:p>
            <a:pPr algn="r"/>
            <a:r>
              <a:rPr lang="fr-BE" sz="1400" dirty="0">
                <a:solidFill>
                  <a:schemeClr val="bg1"/>
                </a:solidFill>
              </a:rPr>
              <a:t>Scientific publication</a:t>
            </a:r>
          </a:p>
          <a:p>
            <a:pPr algn="r"/>
            <a:r>
              <a:rPr lang="fr-BE" sz="1400" dirty="0">
                <a:solidFill>
                  <a:schemeClr val="bg1"/>
                </a:solidFill>
              </a:rPr>
              <a:t>Policy </a:t>
            </a:r>
            <a:r>
              <a:rPr lang="fr-BE" sz="1400" dirty="0" err="1">
                <a:solidFill>
                  <a:schemeClr val="bg1"/>
                </a:solidFill>
              </a:rPr>
              <a:t>brief</a:t>
            </a:r>
            <a:r>
              <a:rPr lang="fr-BE" sz="1400" dirty="0">
                <a:solidFill>
                  <a:schemeClr val="bg1"/>
                </a:solidFill>
              </a:rPr>
              <a:t>/roadmap</a:t>
            </a:r>
          </a:p>
          <a:p>
            <a:pPr algn="r"/>
            <a:r>
              <a:rPr lang="fr-BE" sz="1400" dirty="0">
                <a:solidFill>
                  <a:schemeClr val="bg1"/>
                </a:solidFill>
              </a:rPr>
              <a:t>Training</a:t>
            </a:r>
          </a:p>
          <a:p>
            <a:pPr algn="r"/>
            <a:r>
              <a:rPr lang="fr-BE" sz="1400" dirty="0" err="1">
                <a:solidFill>
                  <a:schemeClr val="bg1"/>
                </a:solidFill>
              </a:rPr>
              <a:t>Demonstration</a:t>
            </a:r>
            <a:endParaRPr lang="fr-BE" sz="1400" dirty="0">
              <a:solidFill>
                <a:schemeClr val="bg1"/>
              </a:solidFill>
            </a:endParaRPr>
          </a:p>
          <a:p>
            <a:pPr algn="r"/>
            <a:r>
              <a:rPr lang="fr-BE" sz="1400" dirty="0">
                <a:solidFill>
                  <a:schemeClr val="bg1"/>
                </a:solidFill>
              </a:rPr>
              <a:t>Sharing </a:t>
            </a:r>
            <a:r>
              <a:rPr lang="fr-BE" sz="1400" dirty="0" err="1">
                <a:solidFill>
                  <a:schemeClr val="bg1"/>
                </a:solidFill>
              </a:rPr>
              <a:t>results</a:t>
            </a:r>
            <a:r>
              <a:rPr lang="fr-BE" sz="1400" dirty="0">
                <a:solidFill>
                  <a:schemeClr val="bg1"/>
                </a:solidFill>
              </a:rPr>
              <a:t> on online </a:t>
            </a:r>
            <a:r>
              <a:rPr lang="fr-BE" sz="1400" dirty="0" err="1">
                <a:solidFill>
                  <a:schemeClr val="bg1"/>
                </a:solidFill>
              </a:rPr>
              <a:t>repository</a:t>
            </a:r>
            <a:r>
              <a:rPr lang="fr-BE" sz="1400" dirty="0">
                <a:solidFill>
                  <a:schemeClr val="bg1"/>
                </a:solidFill>
              </a:rPr>
              <a:t> (</a:t>
            </a:r>
            <a:r>
              <a:rPr lang="fr-BE" sz="1400" dirty="0" err="1">
                <a:solidFill>
                  <a:schemeClr val="bg1"/>
                </a:solidFill>
              </a:rPr>
              <a:t>research</a:t>
            </a:r>
            <a:r>
              <a:rPr lang="fr-BE" sz="1400" dirty="0">
                <a:solidFill>
                  <a:schemeClr val="bg1"/>
                </a:solidFill>
              </a:rPr>
              <a:t> data, software, reports</a:t>
            </a:r>
            <a:r>
              <a:rPr lang="fr-BE" sz="1100" dirty="0">
                <a:solidFill>
                  <a:schemeClr val="bg1"/>
                </a:solidFill>
              </a:rPr>
              <a:t>)</a:t>
            </a:r>
          </a:p>
        </p:txBody>
      </p:sp>
      <p:sp>
        <p:nvSpPr>
          <p:cNvPr id="13" name="Left-Right Arrow 12"/>
          <p:cNvSpPr/>
          <p:nvPr/>
        </p:nvSpPr>
        <p:spPr bwMode="auto">
          <a:xfrm>
            <a:off x="2052918" y="4803588"/>
            <a:ext cx="8005481" cy="693227"/>
          </a:xfrm>
          <a:prstGeom prst="leftRightArrow">
            <a:avLst/>
          </a:prstGeom>
          <a:gradFill flip="none" rotWithShape="1">
            <a:gsLst>
              <a:gs pos="0">
                <a:schemeClr val="accent1">
                  <a:lumMod val="45000"/>
                  <a:lumOff val="55000"/>
                </a:schemeClr>
              </a:gs>
              <a:gs pos="100000">
                <a:schemeClr val="accent2">
                  <a:lumMod val="20000"/>
                  <a:lumOff val="80000"/>
                </a:schemeClr>
              </a:gs>
              <a:gs pos="0">
                <a:schemeClr val="accent1">
                  <a:lumMod val="50000"/>
                </a:schemeClr>
              </a:gs>
            </a:gsLst>
            <a:lin ang="0" scaled="1"/>
            <a:tileRect/>
          </a:gradFill>
          <a:ln>
            <a:noFill/>
          </a:ln>
          <a:effectLst/>
        </p:spPr>
        <p:txBody>
          <a:bodyPr anchor="ctr"/>
          <a:lstStyle/>
          <a:p>
            <a:pPr marL="3175">
              <a:defRPr/>
            </a:pPr>
            <a:r>
              <a:rPr lang="fr-BE" sz="1400" b="1" dirty="0" err="1">
                <a:solidFill>
                  <a:schemeClr val="bg1"/>
                </a:solidFill>
              </a:rPr>
              <a:t>Making</a:t>
            </a:r>
            <a:r>
              <a:rPr lang="fr-BE" sz="1400" b="1" dirty="0">
                <a:solidFill>
                  <a:schemeClr val="bg1"/>
                </a:solidFill>
              </a:rPr>
              <a:t> </a:t>
            </a:r>
            <a:r>
              <a:rPr lang="fr-BE" sz="1400" b="1" dirty="0" err="1">
                <a:solidFill>
                  <a:schemeClr val="bg1"/>
                </a:solidFill>
              </a:rPr>
              <a:t>results</a:t>
            </a:r>
            <a:r>
              <a:rPr lang="fr-BE" sz="1400" b="1" dirty="0">
                <a:solidFill>
                  <a:schemeClr val="bg1"/>
                </a:solidFill>
              </a:rPr>
              <a:t> </a:t>
            </a:r>
            <a:r>
              <a:rPr lang="fr-BE" sz="1400" b="1" dirty="0" err="1">
                <a:solidFill>
                  <a:schemeClr val="bg1"/>
                </a:solidFill>
              </a:rPr>
              <a:t>available</a:t>
            </a:r>
            <a:r>
              <a:rPr lang="fr-BE" sz="1400" b="1" dirty="0">
                <a:solidFill>
                  <a:schemeClr val="bg1"/>
                </a:solidFill>
              </a:rPr>
              <a:t>         </a:t>
            </a:r>
            <a:r>
              <a:rPr lang="fr-BE" sz="1400" b="1" dirty="0" err="1">
                <a:solidFill>
                  <a:schemeClr val="bg1"/>
                </a:solidFill>
              </a:rPr>
              <a:t>Facilitating</a:t>
            </a:r>
            <a:r>
              <a:rPr lang="fr-BE" sz="1400" b="1" dirty="0">
                <a:solidFill>
                  <a:schemeClr val="bg1"/>
                </a:solidFill>
              </a:rPr>
              <a:t> </a:t>
            </a:r>
            <a:r>
              <a:rPr lang="fr-BE" sz="1400" b="1" dirty="0" err="1">
                <a:solidFill>
                  <a:schemeClr val="bg1"/>
                </a:solidFill>
              </a:rPr>
              <a:t>further</a:t>
            </a:r>
            <a:r>
              <a:rPr lang="fr-BE" sz="1400" b="1" dirty="0">
                <a:solidFill>
                  <a:schemeClr val="bg1"/>
                </a:solidFill>
              </a:rPr>
              <a:t> use of </a:t>
            </a:r>
            <a:r>
              <a:rPr lang="fr-BE" sz="1400" b="1" dirty="0" err="1">
                <a:solidFill>
                  <a:schemeClr val="bg1"/>
                </a:solidFill>
              </a:rPr>
              <a:t>results</a:t>
            </a:r>
            <a:r>
              <a:rPr lang="fr-BE" sz="1400" b="1" dirty="0">
                <a:solidFill>
                  <a:schemeClr val="bg1"/>
                </a:solidFill>
              </a:rPr>
              <a:t>        </a:t>
            </a:r>
            <a:r>
              <a:rPr lang="fr-BE" sz="1400" b="1" dirty="0" err="1">
                <a:solidFill>
                  <a:schemeClr val="bg1"/>
                </a:solidFill>
              </a:rPr>
              <a:t>Making</a:t>
            </a:r>
            <a:r>
              <a:rPr lang="fr-BE" sz="1400" b="1" dirty="0">
                <a:solidFill>
                  <a:schemeClr val="bg1"/>
                </a:solidFill>
              </a:rPr>
              <a:t> use of </a:t>
            </a:r>
            <a:r>
              <a:rPr lang="fr-BE" sz="1400" b="1" dirty="0" err="1">
                <a:solidFill>
                  <a:schemeClr val="bg1"/>
                </a:solidFill>
              </a:rPr>
              <a:t>results</a:t>
            </a:r>
            <a:endParaRPr lang="en-GB" sz="1400" b="1" dirty="0">
              <a:solidFill>
                <a:schemeClr val="bg1"/>
              </a:solidFill>
            </a:endParaRPr>
          </a:p>
        </p:txBody>
      </p:sp>
      <p:sp>
        <p:nvSpPr>
          <p:cNvPr id="14" name="Line Callout 3 13"/>
          <p:cNvSpPr/>
          <p:nvPr/>
        </p:nvSpPr>
        <p:spPr bwMode="auto">
          <a:xfrm>
            <a:off x="9889236" y="1918925"/>
            <a:ext cx="2125343" cy="2254770"/>
          </a:xfrm>
          <a:prstGeom prst="borderCallout3">
            <a:avLst>
              <a:gd name="adj1" fmla="val 26860"/>
              <a:gd name="adj2" fmla="val -4004"/>
              <a:gd name="adj3" fmla="val 38417"/>
              <a:gd name="adj4" fmla="val -23117"/>
              <a:gd name="adj5" fmla="val 43253"/>
              <a:gd name="adj6" fmla="val -9204"/>
              <a:gd name="adj7" fmla="val 70592"/>
              <a:gd name="adj8" fmla="val -3358"/>
            </a:avLst>
          </a:prstGeom>
          <a:solidFill>
            <a:schemeClr val="accent6"/>
          </a:solidFill>
          <a:ln>
            <a:solidFill>
              <a:schemeClr val="accent2">
                <a:lumMod val="20000"/>
                <a:lumOff val="80000"/>
              </a:schemeClr>
            </a:solidFill>
          </a:ln>
          <a:effectLst/>
        </p:spPr>
        <p:txBody>
          <a:bodyPr vert="horz" wrap="square" lIns="91440" tIns="45720" rIns="91440" bIns="45720" numCol="1" rtlCol="0" anchor="ctr" anchorCtr="0" compatLnSpc="1">
            <a:prstTxWarp prst="textNoShape">
              <a:avLst/>
            </a:prstTxWarp>
          </a:bodyPr>
          <a:lstStyle/>
          <a:p>
            <a:r>
              <a:rPr lang="fr-BE" sz="1400" dirty="0">
                <a:solidFill>
                  <a:schemeClr val="bg1"/>
                </a:solidFill>
              </a:rPr>
              <a:t>Spin-off/Start-up</a:t>
            </a:r>
          </a:p>
          <a:p>
            <a:r>
              <a:rPr lang="fr-BE" sz="1400" dirty="0">
                <a:solidFill>
                  <a:schemeClr val="bg1"/>
                </a:solidFill>
              </a:rPr>
              <a:t>Product</a:t>
            </a:r>
          </a:p>
          <a:p>
            <a:r>
              <a:rPr lang="fr-BE" sz="1400" dirty="0">
                <a:solidFill>
                  <a:schemeClr val="bg1"/>
                </a:solidFill>
              </a:rPr>
              <a:t>Patent</a:t>
            </a:r>
          </a:p>
          <a:p>
            <a:r>
              <a:rPr lang="fr-BE" sz="1400" dirty="0">
                <a:solidFill>
                  <a:schemeClr val="bg1"/>
                </a:solidFill>
              </a:rPr>
              <a:t>PhD </a:t>
            </a:r>
            <a:r>
              <a:rPr lang="fr-BE" sz="1400" dirty="0" err="1">
                <a:solidFill>
                  <a:schemeClr val="bg1"/>
                </a:solidFill>
              </a:rPr>
              <a:t>thesis</a:t>
            </a:r>
            <a:r>
              <a:rPr lang="fr-BE" sz="1400" dirty="0">
                <a:solidFill>
                  <a:schemeClr val="bg1"/>
                </a:solidFill>
              </a:rPr>
              <a:t>/post</a:t>
            </a:r>
          </a:p>
          <a:p>
            <a:r>
              <a:rPr lang="fr-BE" sz="1400" dirty="0">
                <a:solidFill>
                  <a:schemeClr val="bg1"/>
                </a:solidFill>
              </a:rPr>
              <a:t>Standard</a:t>
            </a:r>
          </a:p>
          <a:p>
            <a:r>
              <a:rPr lang="fr-BE" sz="1400" dirty="0">
                <a:solidFill>
                  <a:schemeClr val="bg1"/>
                </a:solidFill>
              </a:rPr>
              <a:t>Service</a:t>
            </a:r>
          </a:p>
          <a:p>
            <a:r>
              <a:rPr lang="fr-BE" sz="1400" dirty="0" err="1">
                <a:solidFill>
                  <a:schemeClr val="bg1"/>
                </a:solidFill>
              </a:rPr>
              <a:t>Societal</a:t>
            </a:r>
            <a:r>
              <a:rPr lang="fr-BE" sz="1400" dirty="0">
                <a:solidFill>
                  <a:schemeClr val="bg1"/>
                </a:solidFill>
              </a:rPr>
              <a:t> </a:t>
            </a:r>
            <a:r>
              <a:rPr lang="fr-BE" sz="1400" dirty="0" err="1">
                <a:solidFill>
                  <a:schemeClr val="bg1"/>
                </a:solidFill>
              </a:rPr>
              <a:t>activity</a:t>
            </a:r>
            <a:endParaRPr lang="fr-BE" sz="1400" dirty="0">
              <a:solidFill>
                <a:schemeClr val="bg1"/>
              </a:solidFill>
            </a:endParaRPr>
          </a:p>
          <a:p>
            <a:r>
              <a:rPr lang="fr-BE" sz="1400" dirty="0">
                <a:solidFill>
                  <a:schemeClr val="bg1"/>
                </a:solidFill>
              </a:rPr>
              <a:t>Open/</a:t>
            </a:r>
            <a:r>
              <a:rPr lang="fr-BE" sz="1400" dirty="0" err="1">
                <a:solidFill>
                  <a:schemeClr val="bg1"/>
                </a:solidFill>
              </a:rPr>
              <a:t>copyleft</a:t>
            </a:r>
            <a:r>
              <a:rPr lang="fr-BE" sz="1400" dirty="0">
                <a:solidFill>
                  <a:schemeClr val="bg1"/>
                </a:solidFill>
              </a:rPr>
              <a:t> </a:t>
            </a:r>
            <a:r>
              <a:rPr lang="fr-BE" sz="1400" dirty="0" err="1">
                <a:solidFill>
                  <a:schemeClr val="bg1"/>
                </a:solidFill>
              </a:rPr>
              <a:t>licenses</a:t>
            </a:r>
            <a:endParaRPr lang="fr-BE" sz="1400" dirty="0">
              <a:solidFill>
                <a:schemeClr val="bg1"/>
              </a:solidFill>
            </a:endParaRPr>
          </a:p>
          <a:p>
            <a:r>
              <a:rPr lang="fr-BE" sz="1400" dirty="0" err="1">
                <a:solidFill>
                  <a:schemeClr val="bg1"/>
                </a:solidFill>
              </a:rPr>
              <a:t>Further</a:t>
            </a:r>
            <a:r>
              <a:rPr lang="fr-BE" sz="1400" dirty="0">
                <a:solidFill>
                  <a:schemeClr val="bg1"/>
                </a:solidFill>
              </a:rPr>
              <a:t> </a:t>
            </a:r>
            <a:r>
              <a:rPr lang="fr-BE" sz="1400" dirty="0" err="1">
                <a:solidFill>
                  <a:schemeClr val="bg1"/>
                </a:solidFill>
              </a:rPr>
              <a:t>research</a:t>
            </a:r>
            <a:endParaRPr lang="fr-BE" sz="1400" dirty="0">
              <a:solidFill>
                <a:schemeClr val="bg1"/>
              </a:solidFill>
            </a:endParaRPr>
          </a:p>
          <a:p>
            <a:r>
              <a:rPr lang="fr-BE" sz="1400" dirty="0">
                <a:solidFill>
                  <a:schemeClr val="bg1"/>
                </a:solidFill>
              </a:rPr>
              <a:t>Policy change</a:t>
            </a:r>
          </a:p>
        </p:txBody>
      </p:sp>
      <p:sp>
        <p:nvSpPr>
          <p:cNvPr id="15" name="TextBox 14"/>
          <p:cNvSpPr txBox="1"/>
          <p:nvPr/>
        </p:nvSpPr>
        <p:spPr>
          <a:xfrm>
            <a:off x="3146612" y="1142879"/>
            <a:ext cx="2761129" cy="3293209"/>
          </a:xfrm>
          <a:prstGeom prst="rect">
            <a:avLst/>
          </a:prstGeom>
          <a:noFill/>
        </p:spPr>
        <p:txBody>
          <a:bodyPr wrap="square" rtlCol="0">
            <a:spAutoFit/>
          </a:bodyPr>
          <a:lstStyle/>
          <a:p>
            <a:r>
              <a:rPr lang="fr-BE" sz="1600" dirty="0" err="1">
                <a:solidFill>
                  <a:schemeClr val="bg1"/>
                </a:solidFill>
              </a:rPr>
              <a:t>Describing</a:t>
            </a:r>
            <a:r>
              <a:rPr lang="fr-BE" sz="1600" dirty="0">
                <a:solidFill>
                  <a:schemeClr val="bg1"/>
                </a:solidFill>
              </a:rPr>
              <a:t> and </a:t>
            </a:r>
            <a:r>
              <a:rPr lang="fr-BE" sz="1600" b="1" dirty="0" err="1">
                <a:solidFill>
                  <a:schemeClr val="bg1"/>
                </a:solidFill>
              </a:rPr>
              <a:t>making</a:t>
            </a:r>
            <a:r>
              <a:rPr lang="fr-BE" sz="1600" b="1" dirty="0">
                <a:solidFill>
                  <a:schemeClr val="bg1"/>
                </a:solidFill>
              </a:rPr>
              <a:t> </a:t>
            </a:r>
            <a:r>
              <a:rPr lang="fr-BE" sz="1600" b="1" dirty="0" err="1">
                <a:solidFill>
                  <a:schemeClr val="bg1"/>
                </a:solidFill>
              </a:rPr>
              <a:t>results</a:t>
            </a:r>
            <a:r>
              <a:rPr lang="fr-BE" sz="1600" b="1" dirty="0">
                <a:solidFill>
                  <a:schemeClr val="bg1"/>
                </a:solidFill>
              </a:rPr>
              <a:t> </a:t>
            </a:r>
            <a:r>
              <a:rPr lang="fr-BE" sz="1600" b="1" dirty="0" err="1">
                <a:solidFill>
                  <a:schemeClr val="bg1"/>
                </a:solidFill>
              </a:rPr>
              <a:t>available</a:t>
            </a:r>
            <a:endParaRPr lang="fr-BE" sz="1600" b="1" dirty="0">
              <a:solidFill>
                <a:schemeClr val="bg1"/>
              </a:solidFill>
            </a:endParaRPr>
          </a:p>
          <a:p>
            <a:endParaRPr lang="fr-BE" sz="1600" dirty="0">
              <a:solidFill>
                <a:schemeClr val="bg1"/>
              </a:solidFill>
            </a:endParaRPr>
          </a:p>
          <a:p>
            <a:r>
              <a:rPr lang="fr-BE" sz="1600" dirty="0">
                <a:solidFill>
                  <a:schemeClr val="bg1"/>
                </a:solidFill>
              </a:rPr>
              <a:t>Audiences </a:t>
            </a:r>
            <a:r>
              <a:rPr lang="fr-BE" sz="1600" dirty="0" err="1">
                <a:solidFill>
                  <a:schemeClr val="bg1"/>
                </a:solidFill>
              </a:rPr>
              <a:t>that</a:t>
            </a:r>
            <a:r>
              <a:rPr lang="fr-BE" sz="1600" b="1" dirty="0">
                <a:solidFill>
                  <a:schemeClr val="bg1"/>
                </a:solidFill>
              </a:rPr>
              <a:t> </a:t>
            </a:r>
            <a:r>
              <a:rPr lang="fr-BE" sz="1600" b="1" dirty="0" err="1">
                <a:solidFill>
                  <a:schemeClr val="bg1"/>
                </a:solidFill>
              </a:rPr>
              <a:t>may</a:t>
            </a:r>
            <a:r>
              <a:rPr lang="fr-BE" sz="1600" b="1" dirty="0">
                <a:solidFill>
                  <a:schemeClr val="bg1"/>
                </a:solidFill>
              </a:rPr>
              <a:t> </a:t>
            </a:r>
            <a:r>
              <a:rPr lang="fr-BE" sz="1600" b="1" dirty="0" err="1">
                <a:solidFill>
                  <a:schemeClr val="bg1"/>
                </a:solidFill>
              </a:rPr>
              <a:t>make</a:t>
            </a:r>
            <a:r>
              <a:rPr lang="fr-BE" sz="1600" b="1" dirty="0">
                <a:solidFill>
                  <a:schemeClr val="bg1"/>
                </a:solidFill>
              </a:rPr>
              <a:t> use</a:t>
            </a:r>
            <a:r>
              <a:rPr lang="fr-BE" sz="1600" dirty="0">
                <a:solidFill>
                  <a:schemeClr val="bg1"/>
                </a:solidFill>
              </a:rPr>
              <a:t> of </a:t>
            </a:r>
            <a:r>
              <a:rPr lang="fr-BE" sz="1600" dirty="0" err="1">
                <a:solidFill>
                  <a:schemeClr val="bg1"/>
                </a:solidFill>
              </a:rPr>
              <a:t>results</a:t>
            </a:r>
            <a:endParaRPr lang="fr-BE" sz="1600" dirty="0">
              <a:solidFill>
                <a:schemeClr val="bg1"/>
              </a:solidFill>
            </a:endParaRPr>
          </a:p>
          <a:p>
            <a:endParaRPr lang="fr-BE" sz="1600" b="1" dirty="0">
              <a:solidFill>
                <a:schemeClr val="bg1"/>
              </a:solidFill>
            </a:endParaRPr>
          </a:p>
          <a:p>
            <a:r>
              <a:rPr lang="fr-BE" sz="1600" b="1" dirty="0">
                <a:solidFill>
                  <a:schemeClr val="bg1"/>
                </a:solidFill>
              </a:rPr>
              <a:t>All </a:t>
            </a:r>
            <a:r>
              <a:rPr lang="fr-BE" sz="1600" b="1" dirty="0" err="1">
                <a:solidFill>
                  <a:schemeClr val="bg1"/>
                </a:solidFill>
              </a:rPr>
              <a:t>results</a:t>
            </a:r>
            <a:r>
              <a:rPr lang="fr-BE" sz="1600" b="1" dirty="0">
                <a:solidFill>
                  <a:schemeClr val="bg1"/>
                </a:solidFill>
              </a:rPr>
              <a:t> </a:t>
            </a:r>
            <a:r>
              <a:rPr lang="fr-BE" sz="1600" b="1" dirty="0" err="1">
                <a:solidFill>
                  <a:schemeClr val="bg1"/>
                </a:solidFill>
              </a:rPr>
              <a:t>which</a:t>
            </a:r>
            <a:r>
              <a:rPr lang="fr-BE" sz="1600" b="1" dirty="0">
                <a:solidFill>
                  <a:schemeClr val="bg1"/>
                </a:solidFill>
              </a:rPr>
              <a:t> are not </a:t>
            </a:r>
            <a:r>
              <a:rPr lang="fr-BE" sz="1600" b="1" dirty="0" err="1">
                <a:solidFill>
                  <a:schemeClr val="bg1"/>
                </a:solidFill>
              </a:rPr>
              <a:t>restricted</a:t>
            </a:r>
            <a:r>
              <a:rPr lang="fr-BE" sz="1600" b="1" dirty="0">
                <a:solidFill>
                  <a:schemeClr val="bg1"/>
                </a:solidFill>
              </a:rPr>
              <a:t> </a:t>
            </a:r>
            <a:r>
              <a:rPr lang="fr-BE" sz="1600" dirty="0">
                <a:solidFill>
                  <a:schemeClr val="bg1"/>
                </a:solidFill>
              </a:rPr>
              <a:t>due to the protection of </a:t>
            </a:r>
            <a:r>
              <a:rPr lang="fr-BE" sz="1600" dirty="0" err="1">
                <a:solidFill>
                  <a:schemeClr val="bg1"/>
                </a:solidFill>
              </a:rPr>
              <a:t>intellectual</a:t>
            </a:r>
            <a:r>
              <a:rPr lang="fr-BE" sz="1600" dirty="0">
                <a:solidFill>
                  <a:schemeClr val="bg1"/>
                </a:solidFill>
              </a:rPr>
              <a:t> </a:t>
            </a:r>
            <a:r>
              <a:rPr lang="fr-BE" sz="1600" dirty="0" err="1">
                <a:solidFill>
                  <a:schemeClr val="bg1"/>
                </a:solidFill>
              </a:rPr>
              <a:t>property</a:t>
            </a:r>
            <a:r>
              <a:rPr lang="fr-BE" sz="1600" dirty="0">
                <a:solidFill>
                  <a:schemeClr val="bg1"/>
                </a:solidFill>
              </a:rPr>
              <a:t>, </a:t>
            </a:r>
            <a:r>
              <a:rPr lang="fr-BE" sz="1600" dirty="0" err="1">
                <a:solidFill>
                  <a:schemeClr val="bg1"/>
                </a:solidFill>
              </a:rPr>
              <a:t>security</a:t>
            </a:r>
            <a:r>
              <a:rPr lang="fr-BE" sz="1600" dirty="0">
                <a:solidFill>
                  <a:schemeClr val="bg1"/>
                </a:solidFill>
              </a:rPr>
              <a:t> </a:t>
            </a:r>
            <a:r>
              <a:rPr lang="fr-BE" sz="1600" dirty="0" err="1">
                <a:solidFill>
                  <a:schemeClr val="bg1"/>
                </a:solidFill>
              </a:rPr>
              <a:t>rules</a:t>
            </a:r>
            <a:r>
              <a:rPr lang="fr-BE" sz="1600" dirty="0">
                <a:solidFill>
                  <a:schemeClr val="bg1"/>
                </a:solidFill>
              </a:rPr>
              <a:t> or </a:t>
            </a:r>
            <a:r>
              <a:rPr lang="fr-BE" sz="1600" dirty="0" err="1">
                <a:solidFill>
                  <a:schemeClr val="bg1"/>
                </a:solidFill>
              </a:rPr>
              <a:t>legitimate</a:t>
            </a:r>
            <a:r>
              <a:rPr lang="fr-BE" sz="1600" dirty="0">
                <a:solidFill>
                  <a:schemeClr val="bg1"/>
                </a:solidFill>
              </a:rPr>
              <a:t> </a:t>
            </a:r>
            <a:r>
              <a:rPr lang="fr-BE" sz="1600" dirty="0" err="1">
                <a:solidFill>
                  <a:schemeClr val="bg1"/>
                </a:solidFill>
              </a:rPr>
              <a:t>interests</a:t>
            </a:r>
            <a:r>
              <a:rPr lang="fr-BE" sz="1600" dirty="0">
                <a:solidFill>
                  <a:schemeClr val="bg1"/>
                </a:solidFill>
              </a:rPr>
              <a:t>.</a:t>
            </a:r>
          </a:p>
          <a:p>
            <a:endParaRPr lang="fr-BE" sz="1600" dirty="0">
              <a:solidFill>
                <a:schemeClr val="bg1"/>
              </a:solidFill>
            </a:endParaRPr>
          </a:p>
          <a:p>
            <a:r>
              <a:rPr lang="fr-BE" sz="1600" dirty="0">
                <a:solidFill>
                  <a:schemeClr val="bg1"/>
                </a:solidFill>
              </a:rPr>
              <a:t>Grant Agreement art. </a:t>
            </a:r>
            <a:r>
              <a:rPr lang="fr-BE" sz="1600" b="1" dirty="0">
                <a:solidFill>
                  <a:schemeClr val="bg1"/>
                </a:solidFill>
              </a:rPr>
              <a:t>29</a:t>
            </a:r>
          </a:p>
        </p:txBody>
      </p:sp>
      <p:sp>
        <p:nvSpPr>
          <p:cNvPr id="16" name="TextBox 15"/>
          <p:cNvSpPr txBox="1"/>
          <p:nvPr/>
        </p:nvSpPr>
        <p:spPr>
          <a:xfrm>
            <a:off x="6210865" y="1142879"/>
            <a:ext cx="3076570" cy="3293209"/>
          </a:xfrm>
          <a:prstGeom prst="rect">
            <a:avLst/>
          </a:prstGeom>
          <a:solidFill>
            <a:schemeClr val="accent6"/>
          </a:solidFill>
        </p:spPr>
        <p:txBody>
          <a:bodyPr wrap="square" rtlCol="0">
            <a:spAutoFit/>
          </a:bodyPr>
          <a:lstStyle/>
          <a:p>
            <a:r>
              <a:rPr lang="fr-BE" sz="1600" b="1" dirty="0">
                <a:solidFill>
                  <a:schemeClr val="bg1"/>
                </a:solidFill>
              </a:rPr>
              <a:t>Utilisation of </a:t>
            </a:r>
            <a:r>
              <a:rPr lang="fr-BE" sz="1600" b="1" dirty="0" err="1">
                <a:solidFill>
                  <a:schemeClr val="bg1"/>
                </a:solidFill>
              </a:rPr>
              <a:t>results</a:t>
            </a:r>
            <a:r>
              <a:rPr lang="fr-BE" sz="1600" dirty="0">
                <a:solidFill>
                  <a:schemeClr val="bg1"/>
                </a:solidFill>
              </a:rPr>
              <a:t>, for </a:t>
            </a:r>
            <a:r>
              <a:rPr lang="fr-BE" sz="1600" dirty="0" err="1">
                <a:solidFill>
                  <a:schemeClr val="bg1"/>
                </a:solidFill>
              </a:rPr>
              <a:t>scientific</a:t>
            </a:r>
            <a:r>
              <a:rPr lang="fr-BE" sz="1600" dirty="0">
                <a:solidFill>
                  <a:schemeClr val="bg1"/>
                </a:solidFill>
              </a:rPr>
              <a:t>, </a:t>
            </a:r>
            <a:r>
              <a:rPr lang="fr-BE" sz="1600" dirty="0" err="1">
                <a:solidFill>
                  <a:schemeClr val="bg1"/>
                </a:solidFill>
              </a:rPr>
              <a:t>societal</a:t>
            </a:r>
            <a:r>
              <a:rPr lang="fr-BE" sz="1600" dirty="0">
                <a:solidFill>
                  <a:schemeClr val="bg1"/>
                </a:solidFill>
              </a:rPr>
              <a:t> or </a:t>
            </a:r>
            <a:r>
              <a:rPr lang="fr-BE" sz="1600" dirty="0" err="1">
                <a:solidFill>
                  <a:schemeClr val="bg1"/>
                </a:solidFill>
              </a:rPr>
              <a:t>economic</a:t>
            </a:r>
            <a:r>
              <a:rPr lang="fr-BE" sz="1600" dirty="0">
                <a:solidFill>
                  <a:schemeClr val="bg1"/>
                </a:solidFill>
              </a:rPr>
              <a:t> </a:t>
            </a:r>
            <a:r>
              <a:rPr lang="fr-BE" sz="1600" dirty="0" err="1">
                <a:solidFill>
                  <a:schemeClr val="bg1"/>
                </a:solidFill>
              </a:rPr>
              <a:t>purposes</a:t>
            </a:r>
            <a:endParaRPr lang="fr-BE" sz="1600" dirty="0">
              <a:solidFill>
                <a:schemeClr val="bg1"/>
              </a:solidFill>
            </a:endParaRPr>
          </a:p>
          <a:p>
            <a:endParaRPr lang="fr-BE" sz="1600" dirty="0">
              <a:solidFill>
                <a:schemeClr val="bg1"/>
              </a:solidFill>
            </a:endParaRPr>
          </a:p>
          <a:p>
            <a:r>
              <a:rPr lang="fr-BE" sz="1600" dirty="0">
                <a:solidFill>
                  <a:schemeClr val="bg1"/>
                </a:solidFill>
              </a:rPr>
              <a:t>Groups and </a:t>
            </a:r>
            <a:r>
              <a:rPr lang="fr-BE" sz="1600" dirty="0" err="1">
                <a:solidFill>
                  <a:schemeClr val="bg1"/>
                </a:solidFill>
              </a:rPr>
              <a:t>entities</a:t>
            </a:r>
            <a:r>
              <a:rPr lang="fr-BE" sz="1600" dirty="0">
                <a:solidFill>
                  <a:schemeClr val="bg1"/>
                </a:solidFill>
              </a:rPr>
              <a:t> </a:t>
            </a:r>
            <a:r>
              <a:rPr lang="fr-BE" sz="1600" dirty="0" err="1">
                <a:solidFill>
                  <a:schemeClr val="bg1"/>
                </a:solidFill>
              </a:rPr>
              <a:t>that</a:t>
            </a:r>
            <a:r>
              <a:rPr lang="fr-BE" sz="1600" dirty="0">
                <a:solidFill>
                  <a:schemeClr val="bg1"/>
                </a:solidFill>
              </a:rPr>
              <a:t> are </a:t>
            </a:r>
            <a:r>
              <a:rPr lang="fr-BE" sz="1600" dirty="0" err="1">
                <a:solidFill>
                  <a:schemeClr val="bg1"/>
                </a:solidFill>
              </a:rPr>
              <a:t>making</a:t>
            </a:r>
            <a:r>
              <a:rPr lang="fr-BE" sz="1600" dirty="0">
                <a:solidFill>
                  <a:schemeClr val="bg1"/>
                </a:solidFill>
              </a:rPr>
              <a:t> </a:t>
            </a:r>
            <a:r>
              <a:rPr lang="fr-BE" sz="1600" b="1" dirty="0" err="1">
                <a:solidFill>
                  <a:schemeClr val="bg1"/>
                </a:solidFill>
              </a:rPr>
              <a:t>concrete</a:t>
            </a:r>
            <a:r>
              <a:rPr lang="fr-BE" sz="1600" b="1" dirty="0">
                <a:solidFill>
                  <a:schemeClr val="bg1"/>
                </a:solidFill>
              </a:rPr>
              <a:t> use of </a:t>
            </a:r>
            <a:r>
              <a:rPr lang="fr-BE" sz="1600" b="1" dirty="0" err="1">
                <a:solidFill>
                  <a:schemeClr val="bg1"/>
                </a:solidFill>
              </a:rPr>
              <a:t>results</a:t>
            </a:r>
            <a:endParaRPr lang="fr-BE" sz="1600" b="1" dirty="0">
              <a:solidFill>
                <a:schemeClr val="bg1"/>
              </a:solidFill>
            </a:endParaRPr>
          </a:p>
          <a:p>
            <a:endParaRPr lang="fr-BE" sz="1600" dirty="0">
              <a:solidFill>
                <a:schemeClr val="bg1"/>
              </a:solidFill>
            </a:endParaRPr>
          </a:p>
          <a:p>
            <a:r>
              <a:rPr lang="fr-BE" sz="1600" b="1" dirty="0">
                <a:solidFill>
                  <a:schemeClr val="bg1"/>
                </a:solidFill>
              </a:rPr>
              <a:t>All </a:t>
            </a:r>
            <a:r>
              <a:rPr lang="fr-BE" sz="1600" b="1" dirty="0" err="1">
                <a:solidFill>
                  <a:schemeClr val="bg1"/>
                </a:solidFill>
              </a:rPr>
              <a:t>results</a:t>
            </a:r>
            <a:r>
              <a:rPr lang="fr-BE" sz="1600" b="1" dirty="0">
                <a:solidFill>
                  <a:schemeClr val="bg1"/>
                </a:solidFill>
              </a:rPr>
              <a:t> </a:t>
            </a:r>
            <a:r>
              <a:rPr lang="fr-BE" sz="1600" b="1" dirty="0" err="1">
                <a:solidFill>
                  <a:schemeClr val="bg1"/>
                </a:solidFill>
              </a:rPr>
              <a:t>generated</a:t>
            </a:r>
            <a:r>
              <a:rPr lang="fr-BE" sz="1600" b="1" dirty="0">
                <a:solidFill>
                  <a:schemeClr val="bg1"/>
                </a:solidFill>
              </a:rPr>
              <a:t> </a:t>
            </a:r>
            <a:r>
              <a:rPr lang="fr-BE" sz="1600" b="1" dirty="0" err="1">
                <a:solidFill>
                  <a:schemeClr val="bg1"/>
                </a:solidFill>
              </a:rPr>
              <a:t>during</a:t>
            </a:r>
            <a:r>
              <a:rPr lang="fr-BE" sz="1600" b="1" dirty="0">
                <a:solidFill>
                  <a:schemeClr val="bg1"/>
                </a:solidFill>
              </a:rPr>
              <a:t> </a:t>
            </a:r>
            <a:r>
              <a:rPr lang="fr-BE" sz="1600" dirty="0" err="1">
                <a:solidFill>
                  <a:schemeClr val="bg1"/>
                </a:solidFill>
              </a:rPr>
              <a:t>project</a:t>
            </a:r>
            <a:r>
              <a:rPr lang="fr-BE" sz="1600" dirty="0">
                <a:solidFill>
                  <a:schemeClr val="bg1"/>
                </a:solidFill>
              </a:rPr>
              <a:t> (exploitation by the </a:t>
            </a:r>
            <a:r>
              <a:rPr lang="fr-BE" sz="1600" dirty="0" err="1">
                <a:solidFill>
                  <a:schemeClr val="bg1"/>
                </a:solidFill>
              </a:rPr>
              <a:t>project</a:t>
            </a:r>
            <a:r>
              <a:rPr lang="fr-BE" sz="1600" dirty="0">
                <a:solidFill>
                  <a:schemeClr val="bg1"/>
                </a:solidFill>
              </a:rPr>
              <a:t> or </a:t>
            </a:r>
            <a:r>
              <a:rPr lang="fr-BE" sz="1600" dirty="0" err="1">
                <a:solidFill>
                  <a:schemeClr val="bg1"/>
                </a:solidFill>
              </a:rPr>
              <a:t>another</a:t>
            </a:r>
            <a:r>
              <a:rPr lang="fr-BE" sz="1600" dirty="0">
                <a:solidFill>
                  <a:schemeClr val="bg1"/>
                </a:solidFill>
              </a:rPr>
              <a:t> </a:t>
            </a:r>
            <a:r>
              <a:rPr lang="fr-BE" sz="1600" dirty="0" err="1">
                <a:solidFill>
                  <a:schemeClr val="bg1"/>
                </a:solidFill>
              </a:rPr>
              <a:t>entity</a:t>
            </a:r>
            <a:r>
              <a:rPr lang="fr-BE" sz="1600" dirty="0">
                <a:solidFill>
                  <a:schemeClr val="bg1"/>
                </a:solidFill>
              </a:rPr>
              <a:t>)</a:t>
            </a:r>
          </a:p>
          <a:p>
            <a:endParaRPr lang="fr-BE" sz="1600" dirty="0">
              <a:solidFill>
                <a:schemeClr val="bg1"/>
              </a:solidFill>
            </a:endParaRPr>
          </a:p>
          <a:p>
            <a:r>
              <a:rPr lang="fr-BE" sz="1600" dirty="0">
                <a:solidFill>
                  <a:schemeClr val="bg1"/>
                </a:solidFill>
              </a:rPr>
              <a:t>Grant Agreement art. </a:t>
            </a:r>
            <a:r>
              <a:rPr lang="fr-BE" sz="1600" b="1" dirty="0">
                <a:solidFill>
                  <a:schemeClr val="bg1"/>
                </a:solidFill>
              </a:rPr>
              <a:t>28</a:t>
            </a:r>
          </a:p>
        </p:txBody>
      </p:sp>
      <p:sp>
        <p:nvSpPr>
          <p:cNvPr id="17" name="Left Brace 16"/>
          <p:cNvSpPr/>
          <p:nvPr/>
        </p:nvSpPr>
        <p:spPr bwMode="auto">
          <a:xfrm rot="16200000">
            <a:off x="5952736" y="4657284"/>
            <a:ext cx="337158" cy="2016224"/>
          </a:xfrm>
          <a:prstGeom prst="leftBrace">
            <a:avLst/>
          </a:prstGeom>
          <a:noFill/>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18" name="Line Callout 3 17"/>
          <p:cNvSpPr/>
          <p:nvPr/>
        </p:nvSpPr>
        <p:spPr bwMode="auto">
          <a:xfrm flipH="1">
            <a:off x="3082181" y="5783061"/>
            <a:ext cx="5828736" cy="781289"/>
          </a:xfrm>
          <a:prstGeom prst="borderCallout3">
            <a:avLst>
              <a:gd name="adj1" fmla="val 10988"/>
              <a:gd name="adj2" fmla="val -1964"/>
              <a:gd name="adj3" fmla="val 34349"/>
              <a:gd name="adj4" fmla="val -23517"/>
              <a:gd name="adj5" fmla="val 42840"/>
              <a:gd name="adj6" fmla="val -7114"/>
              <a:gd name="adj7" fmla="val 63566"/>
              <a:gd name="adj8" fmla="val -3238"/>
            </a:avLst>
          </a:prstGeom>
          <a:solidFill>
            <a:schemeClr val="accent1">
              <a:lumMod val="75000"/>
            </a:schemeClr>
          </a:solidFill>
          <a:ln>
            <a:noFill/>
          </a:ln>
          <a:effectLst/>
        </p:spPr>
        <p:txBody>
          <a:bodyPr vert="horz" wrap="square" lIns="91440" tIns="45720" rIns="91440" bIns="45720" numCol="1" rtlCol="0" anchor="ctr" anchorCtr="0" compatLnSpc="1">
            <a:prstTxWarp prst="textNoShape">
              <a:avLst/>
            </a:prstTxWarp>
          </a:bodyPr>
          <a:lstStyle/>
          <a:p>
            <a:pPr algn="ctr"/>
            <a:r>
              <a:rPr lang="fr-BE" sz="1600" dirty="0">
                <a:solidFill>
                  <a:schemeClr val="bg1"/>
                </a:solidFill>
              </a:rPr>
              <a:t>Innovation management, Copyright management, Data management plan, Active </a:t>
            </a:r>
            <a:r>
              <a:rPr lang="fr-BE" sz="1600" dirty="0" err="1">
                <a:solidFill>
                  <a:schemeClr val="bg1"/>
                </a:solidFill>
              </a:rPr>
              <a:t>stakeholder</a:t>
            </a:r>
            <a:r>
              <a:rPr lang="fr-BE" sz="1600" dirty="0">
                <a:solidFill>
                  <a:schemeClr val="bg1"/>
                </a:solidFill>
              </a:rPr>
              <a:t>/user engagement</a:t>
            </a:r>
            <a:r>
              <a:rPr lang="fr-BE" sz="1600" dirty="0">
                <a:solidFill>
                  <a:schemeClr val="accent1">
                    <a:lumMod val="25000"/>
                  </a:schemeClr>
                </a:solidFill>
              </a:rPr>
              <a:t>.</a:t>
            </a:r>
          </a:p>
          <a:p>
            <a:pPr algn="ctr"/>
            <a:endParaRPr lang="fr-BE" sz="1600" dirty="0">
              <a:solidFill>
                <a:schemeClr val="accent1">
                  <a:lumMod val="50000"/>
                </a:schemeClr>
              </a:solidFill>
            </a:endParaRPr>
          </a:p>
        </p:txBody>
      </p:sp>
      <p:sp>
        <p:nvSpPr>
          <p:cNvPr id="20" name="TextBox 19"/>
          <p:cNvSpPr txBox="1"/>
          <p:nvPr/>
        </p:nvSpPr>
        <p:spPr>
          <a:xfrm>
            <a:off x="7891272" y="146304"/>
            <a:ext cx="3995928" cy="461665"/>
          </a:xfrm>
          <a:prstGeom prst="rect">
            <a:avLst/>
          </a:prstGeom>
          <a:noFill/>
        </p:spPr>
        <p:txBody>
          <a:bodyPr wrap="square" rtlCol="0">
            <a:spAutoFit/>
          </a:bodyPr>
          <a:lstStyle/>
          <a:p>
            <a:pPr algn="ctr"/>
            <a:r>
              <a:rPr lang="en-GB" sz="2400" dirty="0">
                <a:solidFill>
                  <a:schemeClr val="bg1"/>
                </a:solidFill>
              </a:rPr>
              <a:t>Key definitions</a:t>
            </a:r>
          </a:p>
        </p:txBody>
      </p:sp>
    </p:spTree>
    <p:extLst>
      <p:ext uri="{BB962C8B-B14F-4D97-AF65-F5344CB8AC3E}">
        <p14:creationId xmlns:p14="http://schemas.microsoft.com/office/powerpoint/2010/main" val="2704709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de-AT" b="0" dirty="0"/>
              <a:t>B2.3 Summary</a:t>
            </a:r>
            <a:endParaRPr lang="de-AT" dirty="0"/>
          </a:p>
        </p:txBody>
      </p:sp>
      <p:sp>
        <p:nvSpPr>
          <p:cNvPr id="3" name="Inhaltsplatzhalter 2"/>
          <p:cNvSpPr>
            <a:spLocks noGrp="1"/>
          </p:cNvSpPr>
          <p:nvPr>
            <p:ph idx="1"/>
          </p:nvPr>
        </p:nvSpPr>
        <p:spPr>
          <a:xfrm>
            <a:off x="838200" y="1700776"/>
            <a:ext cx="10515600" cy="4834365"/>
          </a:xfrm>
        </p:spPr>
        <p:txBody>
          <a:bodyPr/>
          <a:lstStyle/>
          <a:p>
            <a:r>
              <a:rPr lang="en-US" dirty="0"/>
              <a:t>Provide a summary of this section by presenting in the canvas below the key elements of your project impact pathway and of the measures to </a:t>
            </a:r>
            <a:r>
              <a:rPr lang="en-US" dirty="0" err="1"/>
              <a:t>maximise</a:t>
            </a:r>
            <a:r>
              <a:rPr lang="en-US" dirty="0"/>
              <a:t> its impact. </a:t>
            </a:r>
          </a:p>
        </p:txBody>
      </p:sp>
    </p:spTree>
    <p:extLst>
      <p:ext uri="{BB962C8B-B14F-4D97-AF65-F5344CB8AC3E}">
        <p14:creationId xmlns:p14="http://schemas.microsoft.com/office/powerpoint/2010/main" val="1345896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de-AT" b="0" dirty="0"/>
              <a:t>B2.3 Summary</a:t>
            </a:r>
            <a:endParaRPr lang="de-AT" dirty="0"/>
          </a:p>
        </p:txBody>
      </p:sp>
      <p:pic>
        <p:nvPicPr>
          <p:cNvPr id="5" name="Inhaltsplatzhalter 4"/>
          <p:cNvPicPr>
            <a:picLocks noGrp="1" noChangeAspect="1"/>
          </p:cNvPicPr>
          <p:nvPr>
            <p:ph idx="1"/>
          </p:nvPr>
        </p:nvPicPr>
        <p:blipFill>
          <a:blip r:embed="rId2"/>
          <a:stretch>
            <a:fillRect/>
          </a:stretch>
        </p:blipFill>
        <p:spPr>
          <a:xfrm>
            <a:off x="1047221" y="1209675"/>
            <a:ext cx="10097557" cy="4835525"/>
          </a:xfrm>
          <a:prstGeom prst="rect">
            <a:avLst/>
          </a:prstGeom>
        </p:spPr>
      </p:pic>
    </p:spTree>
    <p:extLst>
      <p:ext uri="{BB962C8B-B14F-4D97-AF65-F5344CB8AC3E}">
        <p14:creationId xmlns:p14="http://schemas.microsoft.com/office/powerpoint/2010/main" val="47196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468000"/>
            <a:ext cx="10868130" cy="600164"/>
          </a:xfrm>
        </p:spPr>
        <p:txBody>
          <a:bodyPr/>
          <a:lstStyle/>
          <a:p>
            <a:r>
              <a:rPr lang="de-AT" b="0" dirty="0"/>
              <a:t>B2.3 Summary</a:t>
            </a:r>
            <a:endParaRPr lang="de-AT" dirty="0"/>
          </a:p>
        </p:txBody>
      </p:sp>
      <p:pic>
        <p:nvPicPr>
          <p:cNvPr id="4" name="Inhaltsplatzhalter 3"/>
          <p:cNvPicPr>
            <a:picLocks noGrp="1" noChangeAspect="1"/>
          </p:cNvPicPr>
          <p:nvPr>
            <p:ph idx="1"/>
          </p:nvPr>
        </p:nvPicPr>
        <p:blipFill>
          <a:blip r:embed="rId2"/>
          <a:stretch>
            <a:fillRect/>
          </a:stretch>
        </p:blipFill>
        <p:spPr>
          <a:xfrm>
            <a:off x="1178080" y="1209675"/>
            <a:ext cx="9835839" cy="4835525"/>
          </a:xfrm>
          <a:prstGeom prst="rect">
            <a:avLst/>
          </a:prstGeom>
        </p:spPr>
      </p:pic>
    </p:spTree>
    <p:extLst>
      <p:ext uri="{BB962C8B-B14F-4D97-AF65-F5344CB8AC3E}">
        <p14:creationId xmlns:p14="http://schemas.microsoft.com/office/powerpoint/2010/main" val="4199561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dirty="0"/>
              <a:t>Group Work &amp; </a:t>
            </a:r>
            <a:r>
              <a:rPr lang="de-AT" dirty="0" err="1"/>
              <a:t>Homework</a:t>
            </a:r>
            <a:r>
              <a:rPr lang="de-AT" dirty="0"/>
              <a:t> Impact</a:t>
            </a:r>
          </a:p>
        </p:txBody>
      </p:sp>
      <p:sp>
        <p:nvSpPr>
          <p:cNvPr id="3" name="Untertitel 2"/>
          <p:cNvSpPr>
            <a:spLocks noGrp="1"/>
          </p:cNvSpPr>
          <p:nvPr>
            <p:ph type="subTitle" idx="1"/>
          </p:nvPr>
        </p:nvSpPr>
        <p:spPr/>
        <p:txBody>
          <a:bodyPr/>
          <a:lstStyle/>
          <a:p>
            <a:endParaRPr lang="de-AT"/>
          </a:p>
        </p:txBody>
      </p:sp>
    </p:spTree>
    <p:extLst>
      <p:ext uri="{BB962C8B-B14F-4D97-AF65-F5344CB8AC3E}">
        <p14:creationId xmlns:p14="http://schemas.microsoft.com/office/powerpoint/2010/main" val="3671888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65094" y="279741"/>
            <a:ext cx="10515600" cy="600164"/>
          </a:xfrm>
        </p:spPr>
        <p:txBody>
          <a:bodyPr/>
          <a:lstStyle/>
          <a:p>
            <a:r>
              <a:rPr lang="de-DE" dirty="0"/>
              <a:t>GROUP WORK &amp; </a:t>
            </a:r>
            <a:r>
              <a:rPr lang="de-DE" dirty="0" err="1"/>
              <a:t>Homework</a:t>
            </a:r>
            <a:endParaRPr lang="de-AT" dirty="0"/>
          </a:p>
        </p:txBody>
      </p:sp>
      <p:sp>
        <p:nvSpPr>
          <p:cNvPr id="3" name="Inhaltsplatzhalter 2"/>
          <p:cNvSpPr>
            <a:spLocks noGrp="1"/>
          </p:cNvSpPr>
          <p:nvPr>
            <p:ph idx="1"/>
          </p:nvPr>
        </p:nvSpPr>
        <p:spPr>
          <a:xfrm>
            <a:off x="829235" y="977244"/>
            <a:ext cx="10515600" cy="4834365"/>
          </a:xfrm>
        </p:spPr>
        <p:txBody>
          <a:bodyPr/>
          <a:lstStyle/>
          <a:p>
            <a:pPr marL="0" indent="0">
              <a:buClr>
                <a:srgbClr val="578DA3"/>
              </a:buClr>
              <a:buNone/>
            </a:pPr>
            <a:r>
              <a:rPr lang="en-GB" sz="1800" b="1" dirty="0"/>
              <a:t>Follow the instructions from the application form</a:t>
            </a:r>
          </a:p>
          <a:p>
            <a:pPr marL="0" indent="0">
              <a:buNone/>
            </a:pPr>
            <a:r>
              <a:rPr lang="de-DE" sz="1800" b="1" u="sng" dirty="0"/>
              <a:t>Group Work</a:t>
            </a:r>
            <a:r>
              <a:rPr lang="de-DE" sz="1800" b="1" dirty="0"/>
              <a:t>: </a:t>
            </a:r>
            <a:r>
              <a:rPr lang="de-DE" sz="1800" b="1" dirty="0" err="1"/>
              <a:t>Describe</a:t>
            </a:r>
            <a:r>
              <a:rPr lang="de-DE" sz="1800" b="1" dirty="0"/>
              <a:t> </a:t>
            </a:r>
            <a:r>
              <a:rPr lang="de-DE" sz="1800" b="1" dirty="0" err="1"/>
              <a:t>how</a:t>
            </a:r>
            <a:r>
              <a:rPr lang="de-DE" sz="1800" b="1" dirty="0"/>
              <a:t> </a:t>
            </a:r>
            <a:r>
              <a:rPr lang="de-DE" sz="1800" b="1" dirty="0" err="1"/>
              <a:t>your</a:t>
            </a:r>
            <a:r>
              <a:rPr lang="de-DE" sz="1800" b="1" dirty="0"/>
              <a:t> </a:t>
            </a:r>
            <a:r>
              <a:rPr lang="de-DE" sz="1800" b="1" dirty="0" err="1"/>
              <a:t>project</a:t>
            </a:r>
            <a:r>
              <a:rPr lang="de-DE" sz="1800" b="1" dirty="0"/>
              <a:t> will </a:t>
            </a:r>
            <a:r>
              <a:rPr lang="de-DE" sz="1800" b="1" dirty="0" err="1"/>
              <a:t>contribute</a:t>
            </a:r>
            <a:r>
              <a:rPr lang="de-DE" sz="1800" b="1" dirty="0"/>
              <a:t> </a:t>
            </a:r>
            <a:r>
              <a:rPr lang="de-DE" sz="1800" b="1" dirty="0" err="1"/>
              <a:t>to</a:t>
            </a:r>
            <a:r>
              <a:rPr lang="de-DE" sz="1800" b="1" dirty="0"/>
              <a:t>…</a:t>
            </a:r>
          </a:p>
          <a:p>
            <a:pPr>
              <a:buClr>
                <a:srgbClr val="580B95"/>
              </a:buClr>
              <a:buFont typeface="Wingdings" panose="05000000000000000000" pitchFamily="2" charset="2"/>
              <a:buChar char="§"/>
            </a:pPr>
            <a:r>
              <a:rPr lang="en-US" sz="1800" dirty="0"/>
              <a:t>Each of the </a:t>
            </a:r>
            <a:r>
              <a:rPr lang="en-US" sz="1800" b="1" dirty="0"/>
              <a:t>impacts </a:t>
            </a:r>
            <a:r>
              <a:rPr lang="en-US" sz="1800" dirty="0"/>
              <a:t>mentioned in the work </a:t>
            </a:r>
            <a:r>
              <a:rPr lang="en-US" sz="1800" dirty="0" err="1"/>
              <a:t>programme</a:t>
            </a:r>
            <a:r>
              <a:rPr lang="en-US" sz="1800" dirty="0"/>
              <a:t>, under the relevant topic; impacts that would enhance innovation capacity; create new market opportunities, strengthen competitiveness and growth of companies, address issues related to climate change or the environment, or bring other important benefits for society</a:t>
            </a:r>
          </a:p>
          <a:p>
            <a:pPr>
              <a:buClr>
                <a:srgbClr val="580B95"/>
              </a:buClr>
              <a:buFont typeface="Wingdings" panose="05000000000000000000" pitchFamily="2" charset="2"/>
              <a:buChar char="§"/>
            </a:pPr>
            <a:r>
              <a:rPr lang="en-US" sz="1800" dirty="0"/>
              <a:t>Describe any </a:t>
            </a:r>
            <a:r>
              <a:rPr lang="en-US" sz="1800" b="1" dirty="0"/>
              <a:t>barriers/obstacles</a:t>
            </a:r>
            <a:r>
              <a:rPr lang="en-US" sz="1800" dirty="0"/>
              <a:t>, and any framework conditions (such as regulation, standards, public acceptance, workforce considerations, financing of follow-up steps, cooperation of other links in the value chain), that may determine whether and to what extent the expected impacts will be achieved. </a:t>
            </a:r>
            <a:endParaRPr lang="de-DE" sz="1800" dirty="0"/>
          </a:p>
          <a:p>
            <a:pPr marL="0" indent="0">
              <a:buClr>
                <a:srgbClr val="578DA3"/>
              </a:buClr>
              <a:buNone/>
            </a:pPr>
            <a:r>
              <a:rPr lang="en-GB" sz="1800" b="1" u="sng" dirty="0"/>
              <a:t>Homework:</a:t>
            </a:r>
            <a:r>
              <a:rPr lang="en-GB" sz="1800" b="1" dirty="0"/>
              <a:t> Continue your work on impact section…</a:t>
            </a:r>
          </a:p>
          <a:p>
            <a:pPr>
              <a:buClr>
                <a:srgbClr val="580B95"/>
              </a:buClr>
              <a:buFont typeface="Wingdings" panose="05000000000000000000" pitchFamily="2" charset="2"/>
              <a:buChar char="§"/>
            </a:pPr>
            <a:r>
              <a:rPr lang="en-GB" sz="1800" dirty="0"/>
              <a:t>Refine impact pathways</a:t>
            </a:r>
          </a:p>
          <a:p>
            <a:pPr>
              <a:buClr>
                <a:srgbClr val="580B95"/>
              </a:buClr>
              <a:buFont typeface="Wingdings" panose="05000000000000000000" pitchFamily="2" charset="2"/>
              <a:buChar char="§"/>
            </a:pPr>
            <a:r>
              <a:rPr lang="en-GB" sz="1800" dirty="0"/>
              <a:t>Think of and outline a few appropriate communication/dissemination/exploitation measures</a:t>
            </a:r>
          </a:p>
          <a:p>
            <a:pPr>
              <a:buClr>
                <a:srgbClr val="580B95"/>
              </a:buClr>
              <a:buFont typeface="Wingdings" panose="05000000000000000000" pitchFamily="2" charset="2"/>
              <a:buChar char="§"/>
            </a:pPr>
            <a:r>
              <a:rPr lang="en-GB" sz="1800" dirty="0"/>
              <a:t>Prepare the summary tables 2.3 – see templates at next slides</a:t>
            </a:r>
          </a:p>
          <a:p>
            <a:endParaRPr lang="de-AT" dirty="0"/>
          </a:p>
        </p:txBody>
      </p:sp>
    </p:spTree>
    <p:extLst>
      <p:ext uri="{BB962C8B-B14F-4D97-AF65-F5344CB8AC3E}">
        <p14:creationId xmlns:p14="http://schemas.microsoft.com/office/powerpoint/2010/main" val="1684229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pPr marL="715963" indent="-715963"/>
            <a:r>
              <a:rPr lang="en-GB" sz="2400" dirty="0"/>
              <a:t>Session overview: Impact </a:t>
            </a:r>
          </a:p>
        </p:txBody>
      </p:sp>
      <p:sp>
        <p:nvSpPr>
          <p:cNvPr id="6" name="Inhaltsplatzhalter 3"/>
          <p:cNvSpPr>
            <a:spLocks noGrp="1"/>
          </p:cNvSpPr>
          <p:nvPr>
            <p:ph idx="1"/>
          </p:nvPr>
        </p:nvSpPr>
        <p:spPr/>
        <p:txBody>
          <a:bodyPr/>
          <a:lstStyle/>
          <a:p>
            <a:pPr marL="342900" indent="-342900">
              <a:buClr>
                <a:srgbClr val="578DA3"/>
              </a:buClr>
              <a:buFont typeface="+mj-lt"/>
              <a:buAutoNum type="arabicPeriod"/>
            </a:pPr>
            <a:endParaRPr lang="en-US" sz="1800" dirty="0"/>
          </a:p>
          <a:p>
            <a:pPr marL="342900" indent="-342900">
              <a:buClr>
                <a:srgbClr val="7030A0"/>
              </a:buClr>
              <a:buFont typeface="+mj-lt"/>
              <a:buAutoNum type="arabicPeriod"/>
            </a:pPr>
            <a:r>
              <a:rPr lang="en-US" sz="1800" dirty="0"/>
              <a:t>General information on impact</a:t>
            </a:r>
          </a:p>
          <a:p>
            <a:pPr marL="342900" indent="-342900">
              <a:buClr>
                <a:srgbClr val="7030A0"/>
              </a:buClr>
              <a:buFont typeface="+mj-lt"/>
              <a:buAutoNum type="arabicPeriod"/>
            </a:pPr>
            <a:r>
              <a:rPr lang="en-US" sz="1800" dirty="0"/>
              <a:t>Impact in Horizon Europe</a:t>
            </a:r>
          </a:p>
          <a:p>
            <a:pPr marL="342900" indent="-342900">
              <a:buClr>
                <a:srgbClr val="7030A0"/>
              </a:buClr>
              <a:buFont typeface="+mj-lt"/>
              <a:buAutoNum type="arabicPeriod"/>
            </a:pPr>
            <a:r>
              <a:rPr lang="en-US" sz="1800" dirty="0"/>
              <a:t>Group work: Define the impact of your proposal</a:t>
            </a:r>
          </a:p>
          <a:p>
            <a:pPr marL="0" indent="0">
              <a:buNone/>
            </a:pPr>
            <a:endParaRPr lang="en-US" sz="1800" dirty="0"/>
          </a:p>
          <a:p>
            <a:pPr marL="0" indent="0">
              <a:buNone/>
            </a:pPr>
            <a:endParaRPr lang="en-GB" dirty="0"/>
          </a:p>
        </p:txBody>
      </p:sp>
    </p:spTree>
    <p:extLst>
      <p:ext uri="{BB962C8B-B14F-4D97-AF65-F5344CB8AC3E}">
        <p14:creationId xmlns:p14="http://schemas.microsoft.com/office/powerpoint/2010/main" val="404683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dirty="0"/>
          </a:p>
        </p:txBody>
      </p:sp>
      <p:sp>
        <p:nvSpPr>
          <p:cNvPr id="6" name="Titel 1"/>
          <p:cNvSpPr txBox="1">
            <a:spLocks/>
          </p:cNvSpPr>
          <p:nvPr/>
        </p:nvSpPr>
        <p:spPr>
          <a:xfrm>
            <a:off x="623392" y="260834"/>
            <a:ext cx="10945216" cy="93503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GB" dirty="0"/>
              <a:t>Exercise – Preparation of the summary 2.3</a:t>
            </a:r>
          </a:p>
        </p:txBody>
      </p:sp>
      <p:graphicFrame>
        <p:nvGraphicFramePr>
          <p:cNvPr id="7" name="Inhaltsplatzhalter 3"/>
          <p:cNvGraphicFramePr>
            <a:graphicFrameLocks/>
          </p:cNvGraphicFramePr>
          <p:nvPr>
            <p:extLst>
              <p:ext uri="{D42A27DB-BD31-4B8C-83A1-F6EECF244321}">
                <p14:modId xmlns:p14="http://schemas.microsoft.com/office/powerpoint/2010/main" val="576819151"/>
              </p:ext>
            </p:extLst>
          </p:nvPr>
        </p:nvGraphicFramePr>
        <p:xfrm>
          <a:off x="624383" y="1320016"/>
          <a:ext cx="10944225" cy="4614985"/>
        </p:xfrm>
        <a:graphic>
          <a:graphicData uri="http://schemas.openxmlformats.org/drawingml/2006/table">
            <a:tbl>
              <a:tblPr firstRow="1" bandRow="1">
                <a:tableStyleId>{93296810-A885-4BE3-A3E7-6D5BEEA58F35}</a:tableStyleId>
              </a:tblPr>
              <a:tblGrid>
                <a:gridCol w="3648075">
                  <a:extLst>
                    <a:ext uri="{9D8B030D-6E8A-4147-A177-3AD203B41FA5}">
                      <a16:colId xmlns:a16="http://schemas.microsoft.com/office/drawing/2014/main" val="4122790159"/>
                    </a:ext>
                  </a:extLst>
                </a:gridCol>
                <a:gridCol w="3648075">
                  <a:extLst>
                    <a:ext uri="{9D8B030D-6E8A-4147-A177-3AD203B41FA5}">
                      <a16:colId xmlns:a16="http://schemas.microsoft.com/office/drawing/2014/main" val="1529187600"/>
                    </a:ext>
                  </a:extLst>
                </a:gridCol>
                <a:gridCol w="3648075">
                  <a:extLst>
                    <a:ext uri="{9D8B030D-6E8A-4147-A177-3AD203B41FA5}">
                      <a16:colId xmlns:a16="http://schemas.microsoft.com/office/drawing/2014/main" val="4135402352"/>
                    </a:ext>
                  </a:extLst>
                </a:gridCol>
              </a:tblGrid>
              <a:tr h="1029833">
                <a:tc>
                  <a:txBody>
                    <a:bodyPr/>
                    <a:lstStyle/>
                    <a:p>
                      <a:r>
                        <a:rPr lang="en-GB" noProof="0" dirty="0"/>
                        <a:t>Specific needs</a:t>
                      </a:r>
                    </a:p>
                    <a:p>
                      <a:endParaRPr lang="en-GB" noProof="0" dirty="0"/>
                    </a:p>
                  </a:txBody>
                  <a:tcPr/>
                </a:tc>
                <a:tc>
                  <a:txBody>
                    <a:bodyPr/>
                    <a:lstStyle/>
                    <a:p>
                      <a:r>
                        <a:rPr lang="en-GB" noProof="0" dirty="0"/>
                        <a:t>Expected results</a:t>
                      </a:r>
                    </a:p>
                  </a:txBody>
                  <a:tcPr/>
                </a:tc>
                <a:tc>
                  <a:txBody>
                    <a:bodyPr/>
                    <a:lstStyle/>
                    <a:p>
                      <a:r>
                        <a:rPr lang="en-GB" noProof="0" dirty="0"/>
                        <a:t>D&amp;E&amp;C measures</a:t>
                      </a:r>
                    </a:p>
                  </a:txBody>
                  <a:tcPr/>
                </a:tc>
                <a:extLst>
                  <a:ext uri="{0D108BD9-81ED-4DB2-BD59-A6C34878D82A}">
                    <a16:rowId xmlns:a16="http://schemas.microsoft.com/office/drawing/2014/main" val="1554438705"/>
                  </a:ext>
                </a:extLst>
              </a:tr>
              <a:tr h="3585152">
                <a:tc>
                  <a:txBody>
                    <a:bodyPr/>
                    <a:lstStyle/>
                    <a:p>
                      <a:r>
                        <a:rPr lang="en-US" sz="1600" dirty="0"/>
                        <a:t>What are the specific needs that triggered this project?</a:t>
                      </a:r>
                      <a:endParaRPr lang="de-AT" sz="1600" dirty="0"/>
                    </a:p>
                  </a:txBody>
                  <a:tcPr/>
                </a:tc>
                <a:tc>
                  <a:txBody>
                    <a:bodyPr/>
                    <a:lstStyle/>
                    <a:p>
                      <a:r>
                        <a:rPr lang="en-US" sz="1600" kern="1200" dirty="0">
                          <a:solidFill>
                            <a:schemeClr val="dk1"/>
                          </a:solidFill>
                          <a:latin typeface="+mn-lt"/>
                          <a:ea typeface="+mn-ea"/>
                          <a:cs typeface="+mn-cs"/>
                        </a:rPr>
                        <a:t>What do you expect to generate by the end of the project?</a:t>
                      </a:r>
                      <a:endParaRPr lang="de-AT" sz="1600" kern="1200" dirty="0">
                        <a:solidFill>
                          <a:schemeClr val="dk1"/>
                        </a:solidFill>
                        <a:latin typeface="+mn-lt"/>
                        <a:ea typeface="+mn-ea"/>
                        <a:cs typeface="+mn-cs"/>
                      </a:endParaRPr>
                    </a:p>
                  </a:txBody>
                  <a:tcPr/>
                </a:tc>
                <a:tc>
                  <a:txBody>
                    <a:bodyPr/>
                    <a:lstStyle/>
                    <a:p>
                      <a:r>
                        <a:rPr lang="en-US" sz="1600" dirty="0"/>
                        <a:t>What dissemination, exploitation and communication measures will you apply to the results?</a:t>
                      </a:r>
                      <a:endParaRPr lang="de-AT" sz="1600" dirty="0"/>
                    </a:p>
                  </a:txBody>
                  <a:tcPr/>
                </a:tc>
                <a:extLst>
                  <a:ext uri="{0D108BD9-81ED-4DB2-BD59-A6C34878D82A}">
                    <a16:rowId xmlns:a16="http://schemas.microsoft.com/office/drawing/2014/main" val="3276019601"/>
                  </a:ext>
                </a:extLst>
              </a:tr>
            </a:tbl>
          </a:graphicData>
        </a:graphic>
      </p:graphicFrame>
    </p:spTree>
    <p:extLst>
      <p:ext uri="{BB962C8B-B14F-4D97-AF65-F5344CB8AC3E}">
        <p14:creationId xmlns:p14="http://schemas.microsoft.com/office/powerpoint/2010/main" val="17174885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endParaRPr lang="de-AT" dirty="0"/>
          </a:p>
        </p:txBody>
      </p:sp>
      <p:sp>
        <p:nvSpPr>
          <p:cNvPr id="6" name="Titel 1"/>
          <p:cNvSpPr txBox="1">
            <a:spLocks/>
          </p:cNvSpPr>
          <p:nvPr/>
        </p:nvSpPr>
        <p:spPr>
          <a:xfrm>
            <a:off x="623392" y="260834"/>
            <a:ext cx="10945216" cy="935037"/>
          </a:xfrm>
          <a:prstGeom prst="rect">
            <a:avLst/>
          </a:prstGeom>
        </p:spPr>
        <p:txBody>
          <a:bodyPr vert="horz" wrap="square" lIns="91440" tIns="45720" rIns="91440" bIns="0" rtlCol="0" anchor="t" anchorCtr="0">
            <a:noAutofit/>
          </a:bodyPr>
          <a:lstStyle>
            <a:lvl1pPr algn="l" defTabSz="914400" rtl="0" eaLnBrk="1" latinLnBrk="0" hangingPunct="1">
              <a:lnSpc>
                <a:spcPct val="100000"/>
              </a:lnSpc>
              <a:spcBef>
                <a:spcPct val="0"/>
              </a:spcBef>
              <a:buNone/>
              <a:defRPr sz="3600" b="1" kern="1200">
                <a:solidFill>
                  <a:schemeClr val="accent2"/>
                </a:solidFill>
                <a:latin typeface="+mj-lt"/>
                <a:ea typeface="+mj-ea"/>
                <a:cs typeface="+mj-cs"/>
              </a:defRPr>
            </a:lvl1pPr>
          </a:lstStyle>
          <a:p>
            <a:r>
              <a:rPr lang="en-GB"/>
              <a:t>Exercise – Preparation of the summary 2.3</a:t>
            </a:r>
            <a:endParaRPr lang="en-GB" dirty="0"/>
          </a:p>
        </p:txBody>
      </p:sp>
      <p:graphicFrame>
        <p:nvGraphicFramePr>
          <p:cNvPr id="5" name="Inhaltsplatzhalter 3"/>
          <p:cNvGraphicFramePr>
            <a:graphicFrameLocks/>
          </p:cNvGraphicFramePr>
          <p:nvPr>
            <p:extLst>
              <p:ext uri="{D42A27DB-BD31-4B8C-83A1-F6EECF244321}">
                <p14:modId xmlns:p14="http://schemas.microsoft.com/office/powerpoint/2010/main" val="2939005966"/>
              </p:ext>
            </p:extLst>
          </p:nvPr>
        </p:nvGraphicFramePr>
        <p:xfrm>
          <a:off x="623392" y="1320016"/>
          <a:ext cx="10944225" cy="4614985"/>
        </p:xfrm>
        <a:graphic>
          <a:graphicData uri="http://schemas.openxmlformats.org/drawingml/2006/table">
            <a:tbl>
              <a:tblPr firstRow="1" bandRow="1">
                <a:tableStyleId>{93296810-A885-4BE3-A3E7-6D5BEEA58F35}</a:tableStyleId>
              </a:tblPr>
              <a:tblGrid>
                <a:gridCol w="3648075">
                  <a:extLst>
                    <a:ext uri="{9D8B030D-6E8A-4147-A177-3AD203B41FA5}">
                      <a16:colId xmlns:a16="http://schemas.microsoft.com/office/drawing/2014/main" val="4122790159"/>
                    </a:ext>
                  </a:extLst>
                </a:gridCol>
                <a:gridCol w="3648075">
                  <a:extLst>
                    <a:ext uri="{9D8B030D-6E8A-4147-A177-3AD203B41FA5}">
                      <a16:colId xmlns:a16="http://schemas.microsoft.com/office/drawing/2014/main" val="1529187600"/>
                    </a:ext>
                  </a:extLst>
                </a:gridCol>
                <a:gridCol w="3648075">
                  <a:extLst>
                    <a:ext uri="{9D8B030D-6E8A-4147-A177-3AD203B41FA5}">
                      <a16:colId xmlns:a16="http://schemas.microsoft.com/office/drawing/2014/main" val="4135402352"/>
                    </a:ext>
                  </a:extLst>
                </a:gridCol>
              </a:tblGrid>
              <a:tr h="1029833">
                <a:tc>
                  <a:txBody>
                    <a:bodyPr/>
                    <a:lstStyle/>
                    <a:p>
                      <a:r>
                        <a:rPr lang="en-GB" noProof="0" dirty="0"/>
                        <a:t>Target groups</a:t>
                      </a:r>
                    </a:p>
                  </a:txBody>
                  <a:tcPr/>
                </a:tc>
                <a:tc>
                  <a:txBody>
                    <a:bodyPr/>
                    <a:lstStyle/>
                    <a:p>
                      <a:r>
                        <a:rPr lang="en-GB" noProof="0" dirty="0"/>
                        <a:t>OUTCOMES /RESULTS</a:t>
                      </a:r>
                    </a:p>
                  </a:txBody>
                  <a:tcPr/>
                </a:tc>
                <a:tc>
                  <a:txBody>
                    <a:bodyPr/>
                    <a:lstStyle/>
                    <a:p>
                      <a:r>
                        <a:rPr lang="en-GB" noProof="0" dirty="0"/>
                        <a:t>D&amp;E&amp;C measures</a:t>
                      </a:r>
                    </a:p>
                  </a:txBody>
                  <a:tcPr/>
                </a:tc>
                <a:extLst>
                  <a:ext uri="{0D108BD9-81ED-4DB2-BD59-A6C34878D82A}">
                    <a16:rowId xmlns:a16="http://schemas.microsoft.com/office/drawing/2014/main" val="1554438705"/>
                  </a:ext>
                </a:extLst>
              </a:tr>
              <a:tr h="3585152">
                <a:tc>
                  <a:txBody>
                    <a:bodyPr/>
                    <a:lstStyle/>
                    <a:p>
                      <a:r>
                        <a:rPr lang="en-US" sz="1600" dirty="0"/>
                        <a:t>Who will use or further up-take the results of the project? Who will benefit from the results of the project?</a:t>
                      </a:r>
                      <a:endParaRPr lang="de-AT" sz="1600" dirty="0"/>
                    </a:p>
                  </a:txBody>
                  <a:tcPr/>
                </a:tc>
                <a:tc>
                  <a:txBody>
                    <a:bodyPr/>
                    <a:lstStyle/>
                    <a:p>
                      <a:r>
                        <a:rPr lang="en-US" sz="1600" dirty="0"/>
                        <a:t>What change do you expect to see after successful dissemination and exploitation of project results to the target group(s)?</a:t>
                      </a:r>
                      <a:endParaRPr lang="de-AT" sz="1600" dirty="0"/>
                    </a:p>
                  </a:txBody>
                  <a:tcPr/>
                </a:tc>
                <a:tc>
                  <a:txBody>
                    <a:bodyPr/>
                    <a:lstStyle/>
                    <a:p>
                      <a:r>
                        <a:rPr lang="en-US" sz="1600" dirty="0"/>
                        <a:t>What are the expected wider scientific, economic and societal effects of the project contributing to the expected impacts outlined in the respective destination in the work </a:t>
                      </a:r>
                      <a:r>
                        <a:rPr lang="en-US" sz="1600" dirty="0" err="1"/>
                        <a:t>programme</a:t>
                      </a:r>
                      <a:r>
                        <a:rPr lang="en-US" sz="1600" dirty="0"/>
                        <a:t>?</a:t>
                      </a:r>
                      <a:endParaRPr lang="de-AT" sz="1600" dirty="0"/>
                    </a:p>
                  </a:txBody>
                  <a:tcPr/>
                </a:tc>
                <a:extLst>
                  <a:ext uri="{0D108BD9-81ED-4DB2-BD59-A6C34878D82A}">
                    <a16:rowId xmlns:a16="http://schemas.microsoft.com/office/drawing/2014/main" val="3276019601"/>
                  </a:ext>
                </a:extLst>
              </a:tr>
            </a:tbl>
          </a:graphicData>
        </a:graphic>
      </p:graphicFrame>
    </p:spTree>
    <p:extLst>
      <p:ext uri="{BB962C8B-B14F-4D97-AF65-F5344CB8AC3E}">
        <p14:creationId xmlns:p14="http://schemas.microsoft.com/office/powerpoint/2010/main" val="25652661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830388" y="2444928"/>
            <a:ext cx="8229600" cy="1373951"/>
          </a:xfrm>
          <a:prstGeom prst="rect">
            <a:avLst/>
          </a:prstGeom>
        </p:spPr>
        <p:txBody>
          <a:bodyPr wrap="none" tIns="0" bIns="0" anchor="t" anchorCtr="0"/>
          <a:lst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marL="0" algn="ctr">
              <a:lnSpc>
                <a:spcPct val="200000"/>
              </a:lnSpc>
            </a:pPr>
            <a:r>
              <a:rPr lang="en-GB" sz="5400" b="0" kern="0" dirty="0">
                <a:solidFill>
                  <a:schemeClr val="accent4"/>
                </a:solidFill>
              </a:rPr>
              <a:t>Thank you!</a:t>
            </a:r>
          </a:p>
          <a:p>
            <a:pPr algn="ctr"/>
            <a:br>
              <a:rPr lang="en-GB" b="0" kern="0" dirty="0">
                <a:latin typeface="EC Square Sans Pro" panose="020B0506040000020004" pitchFamily="34" charset="0"/>
              </a:rPr>
            </a:br>
            <a:r>
              <a:rPr lang="en-GB" b="0" kern="0" dirty="0">
                <a:latin typeface="EC Square Sans Pro" panose="020B0506040000020004" pitchFamily="34" charset="0"/>
              </a:rPr>
              <a:t> </a:t>
            </a:r>
            <a:br>
              <a:rPr lang="en-GB" b="0" kern="0" dirty="0">
                <a:latin typeface="EC Square Sans Pro" panose="020B0506040000020004" pitchFamily="34" charset="0"/>
              </a:rPr>
            </a:br>
            <a:br>
              <a:rPr lang="en-GB" b="0" kern="0" dirty="0">
                <a:latin typeface="EC Square Sans Pro" panose="020B0506040000020004" pitchFamily="34" charset="0"/>
              </a:rPr>
            </a:br>
            <a:br>
              <a:rPr lang="en-GB" kern="0" dirty="0"/>
            </a:br>
            <a:endParaRPr lang="en-GB" kern="0" dirty="0"/>
          </a:p>
        </p:txBody>
      </p:sp>
      <p:sp>
        <p:nvSpPr>
          <p:cNvPr id="5" name="TextBox 4"/>
          <p:cNvSpPr txBox="1"/>
          <p:nvPr/>
        </p:nvSpPr>
        <p:spPr>
          <a:xfrm>
            <a:off x="3107899" y="4221088"/>
            <a:ext cx="5674579" cy="523220"/>
          </a:xfrm>
          <a:prstGeom prst="rect">
            <a:avLst/>
          </a:prstGeom>
          <a:noFill/>
        </p:spPr>
        <p:txBody>
          <a:bodyPr wrap="square" lIns="0" rtlCol="0" anchor="ctr" anchorCtr="0">
            <a:spAutoFit/>
          </a:bodyPr>
          <a:lstStyle/>
          <a:p>
            <a:pPr algn="ctr"/>
            <a:r>
              <a:rPr lang="en-GB" sz="2800" b="1" dirty="0">
                <a:solidFill>
                  <a:schemeClr val="tx2"/>
                </a:solidFill>
                <a:latin typeface="Arial" panose="020B0604020202020204" pitchFamily="34" charset="0"/>
                <a:cs typeface="Arial" panose="020B0604020202020204" pitchFamily="34" charset="0"/>
              </a:rPr>
              <a:t>#</a:t>
            </a:r>
            <a:r>
              <a:rPr lang="en-GB" sz="2800" b="1" dirty="0" err="1">
                <a:solidFill>
                  <a:schemeClr val="tx2"/>
                </a:solidFill>
                <a:latin typeface="Arial" panose="020B0604020202020204" pitchFamily="34" charset="0"/>
                <a:cs typeface="Arial" panose="020B0604020202020204" pitchFamily="34" charset="0"/>
              </a:rPr>
              <a:t>HorizonEU</a:t>
            </a:r>
            <a:endParaRPr lang="en-GB" sz="28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2965428" y="4765568"/>
            <a:ext cx="5959520" cy="523220"/>
          </a:xfrm>
          <a:prstGeom prst="rect">
            <a:avLst/>
          </a:prstGeom>
          <a:noFill/>
        </p:spPr>
        <p:txBody>
          <a:bodyPr wrap="square" rtlCol="0">
            <a:spAutoFit/>
          </a:bodyPr>
          <a:lstStyle/>
          <a:p>
            <a:pPr algn="ctr"/>
            <a:r>
              <a:rPr lang="en-US" sz="1800" b="1" u="sng" dirty="0">
                <a:solidFill>
                  <a:schemeClr val="tx2"/>
                </a:solidFill>
                <a:latin typeface="+mj-lt"/>
                <a:hlinkClick r:id="rId2"/>
              </a:rPr>
              <a:t>http://ec.europa.eu/horizon-europe</a:t>
            </a:r>
            <a:endParaRPr lang="en-GB" sz="1800" b="1" u="sng" dirty="0">
              <a:solidFill>
                <a:schemeClr val="tx2"/>
              </a:solidFill>
              <a:latin typeface="+mj-lt"/>
            </a:endParaRPr>
          </a:p>
          <a:p>
            <a:pPr algn="ctr"/>
            <a:endParaRPr lang="en-GB" sz="1000" b="0" dirty="0" err="1">
              <a:solidFill>
                <a:schemeClr val="accent3"/>
              </a:solidFill>
            </a:endParaRPr>
          </a:p>
        </p:txBody>
      </p:sp>
      <p:sp>
        <p:nvSpPr>
          <p:cNvPr id="3" name="Titel 2"/>
          <p:cNvSpPr>
            <a:spLocks noGrp="1"/>
          </p:cNvSpPr>
          <p:nvPr>
            <p:ph type="title"/>
          </p:nvPr>
        </p:nvSpPr>
        <p:spPr/>
        <p:txBody>
          <a:bodyPr/>
          <a:lstStyle/>
          <a:p>
            <a:endParaRPr lang="de-AT"/>
          </a:p>
        </p:txBody>
      </p:sp>
    </p:spTree>
    <p:extLst>
      <p:ext uri="{BB962C8B-B14F-4D97-AF65-F5344CB8AC3E}">
        <p14:creationId xmlns:p14="http://schemas.microsoft.com/office/powerpoint/2010/main" val="1658662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marL="0" indent="0"/>
            <a:r>
              <a:rPr lang="fr-FR" kern="1200" dirty="0"/>
              <a:t>1. </a:t>
            </a:r>
            <a:r>
              <a:rPr lang="en-US" kern="1200" dirty="0"/>
              <a:t>Impact: General information</a:t>
            </a:r>
            <a:endParaRPr lang="en-GB" dirty="0"/>
          </a:p>
        </p:txBody>
      </p:sp>
    </p:spTree>
    <p:extLst>
      <p:ext uri="{BB962C8B-B14F-4D97-AF65-F5344CB8AC3E}">
        <p14:creationId xmlns:p14="http://schemas.microsoft.com/office/powerpoint/2010/main" val="3941281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ChangeArrowheads="1"/>
          </p:cNvSpPr>
          <p:nvPr/>
        </p:nvSpPr>
        <p:spPr bwMode="auto">
          <a:xfrm>
            <a:off x="2286000" y="-1714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defRPr/>
            </a:pPr>
            <a:r>
              <a:rPr lang="en-GB" sz="3200" b="1" dirty="0">
                <a:solidFill>
                  <a:prstClr val="white"/>
                </a:solidFill>
                <a:latin typeface="Arial" charset="0"/>
                <a:ea typeface="Times" pitchFamily="18" charset="0"/>
                <a:cs typeface="Times" pitchFamily="18" charset="0"/>
              </a:rPr>
              <a:t>From Activities to Impacts</a:t>
            </a:r>
            <a:endParaRPr lang="en-GB" sz="2000" dirty="0">
              <a:solidFill>
                <a:prstClr val="white"/>
              </a:solidFill>
              <a:latin typeface="Arial" charset="0"/>
              <a:ea typeface="Times" pitchFamily="18" charset="0"/>
              <a:cs typeface="Times" pitchFamily="18" charset="0"/>
            </a:endParaRPr>
          </a:p>
        </p:txBody>
      </p:sp>
      <p:sp>
        <p:nvSpPr>
          <p:cNvPr id="3077" name="Text Box 5"/>
          <p:cNvSpPr txBox="1">
            <a:spLocks noChangeArrowheads="1"/>
          </p:cNvSpPr>
          <p:nvPr/>
        </p:nvSpPr>
        <p:spPr bwMode="auto">
          <a:xfrm>
            <a:off x="3872291" y="1752982"/>
            <a:ext cx="135334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defRPr/>
            </a:pPr>
            <a:r>
              <a:rPr lang="en-GB" dirty="0">
                <a:solidFill>
                  <a:srgbClr val="3F3F3F"/>
                </a:solidFill>
              </a:rPr>
              <a:t>produce</a:t>
            </a:r>
          </a:p>
        </p:txBody>
      </p:sp>
      <p:sp>
        <p:nvSpPr>
          <p:cNvPr id="2" name="Rechteck 1"/>
          <p:cNvSpPr/>
          <p:nvPr/>
        </p:nvSpPr>
        <p:spPr bwMode="auto">
          <a:xfrm>
            <a:off x="2072091" y="1441522"/>
            <a:ext cx="1800200"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de-DE" sz="2400" dirty="0">
              <a:solidFill>
                <a:srgbClr val="3F3F3F"/>
              </a:solidFill>
              <a:latin typeface="Times New Roman" pitchFamily="18" charset="0"/>
            </a:endParaRPr>
          </a:p>
          <a:p>
            <a:pPr algn="ctr" eaLnBrk="0" fontAlgn="base" hangingPunct="0">
              <a:spcBef>
                <a:spcPct val="0"/>
              </a:spcBef>
              <a:spcAft>
                <a:spcPct val="0"/>
              </a:spcAft>
              <a:defRPr/>
            </a:pPr>
            <a:r>
              <a:rPr lang="de-DE" sz="2400" dirty="0" err="1">
                <a:solidFill>
                  <a:prstClr val="white"/>
                </a:solidFill>
                <a:latin typeface="Times New Roman" pitchFamily="18" charset="0"/>
              </a:rPr>
              <a:t>Activities</a:t>
            </a:r>
            <a:endParaRPr lang="de-DE" sz="2400" dirty="0">
              <a:solidFill>
                <a:prstClr val="white"/>
              </a:solidFill>
              <a:latin typeface="Times New Roman" pitchFamily="18" charset="0"/>
            </a:endParaRPr>
          </a:p>
        </p:txBody>
      </p:sp>
      <p:sp>
        <p:nvSpPr>
          <p:cNvPr id="7" name="Rechteck 6"/>
          <p:cNvSpPr/>
          <p:nvPr/>
        </p:nvSpPr>
        <p:spPr bwMode="auto">
          <a:xfrm>
            <a:off x="5024419" y="1441522"/>
            <a:ext cx="1800200"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endParaRPr lang="de-DE" sz="2400" dirty="0">
              <a:solidFill>
                <a:srgbClr val="3F3F3F"/>
              </a:solidFill>
              <a:latin typeface="Times New Roman" pitchFamily="18" charset="0"/>
            </a:endParaRPr>
          </a:p>
          <a:p>
            <a:pPr algn="ctr" eaLnBrk="0" fontAlgn="base" hangingPunct="0">
              <a:spcBef>
                <a:spcPct val="0"/>
              </a:spcBef>
              <a:spcAft>
                <a:spcPct val="0"/>
              </a:spcAft>
              <a:defRPr/>
            </a:pPr>
            <a:r>
              <a:rPr lang="de-DE" sz="2400" dirty="0">
                <a:solidFill>
                  <a:prstClr val="white"/>
                </a:solidFill>
                <a:latin typeface="Times New Roman" pitchFamily="18" charset="0"/>
              </a:rPr>
              <a:t>Outputs</a:t>
            </a:r>
          </a:p>
        </p:txBody>
      </p:sp>
      <p:sp>
        <p:nvSpPr>
          <p:cNvPr id="8" name="Text Box 5"/>
          <p:cNvSpPr txBox="1">
            <a:spLocks noChangeArrowheads="1"/>
          </p:cNvSpPr>
          <p:nvPr/>
        </p:nvSpPr>
        <p:spPr bwMode="auto">
          <a:xfrm>
            <a:off x="6824619" y="1196752"/>
            <a:ext cx="142535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defRPr/>
            </a:pPr>
            <a:r>
              <a:rPr lang="en-GB" dirty="0">
                <a:solidFill>
                  <a:srgbClr val="3F3F3F"/>
                </a:solidFill>
              </a:rPr>
              <a:t>which - through use - create</a:t>
            </a:r>
          </a:p>
        </p:txBody>
      </p:sp>
      <p:sp>
        <p:nvSpPr>
          <p:cNvPr id="9" name="Rechteck 8"/>
          <p:cNvSpPr/>
          <p:nvPr/>
        </p:nvSpPr>
        <p:spPr bwMode="auto">
          <a:xfrm>
            <a:off x="8120763" y="1441522"/>
            <a:ext cx="1425352" cy="1080120"/>
          </a:xfrm>
          <a:prstGeom prst="rect">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algn="ctr" eaLnBrk="0" fontAlgn="base" hangingPunct="0">
              <a:spcBef>
                <a:spcPct val="0"/>
              </a:spcBef>
              <a:spcAft>
                <a:spcPct val="0"/>
              </a:spcAft>
              <a:defRPr/>
            </a:pPr>
            <a:r>
              <a:rPr lang="de-DE" sz="2400" dirty="0">
                <a:solidFill>
                  <a:prstClr val="white"/>
                </a:solidFill>
                <a:latin typeface="Times New Roman" pitchFamily="18" charset="0"/>
              </a:rPr>
              <a:t>Outcomes/</a:t>
            </a:r>
            <a:r>
              <a:rPr lang="de-DE" sz="2400" dirty="0" err="1">
                <a:solidFill>
                  <a:prstClr val="white"/>
                </a:solidFill>
                <a:latin typeface="Times New Roman" pitchFamily="18" charset="0"/>
              </a:rPr>
              <a:t>Results</a:t>
            </a:r>
            <a:endParaRPr lang="de-DE" sz="2400" dirty="0">
              <a:solidFill>
                <a:prstClr val="white"/>
              </a:solidFill>
              <a:latin typeface="Times New Roman" pitchFamily="18" charset="0"/>
            </a:endParaRPr>
          </a:p>
        </p:txBody>
      </p:sp>
      <p:sp>
        <p:nvSpPr>
          <p:cNvPr id="6" name="Textfeld 5"/>
          <p:cNvSpPr txBox="1"/>
          <p:nvPr/>
        </p:nvSpPr>
        <p:spPr>
          <a:xfrm>
            <a:off x="1919537" y="2996952"/>
            <a:ext cx="8568952" cy="2308324"/>
          </a:xfrm>
          <a:prstGeom prst="rect">
            <a:avLst/>
          </a:prstGeom>
          <a:noFill/>
        </p:spPr>
        <p:txBody>
          <a:bodyPr wrap="square" rtlCol="0">
            <a:spAutoFit/>
          </a:bodyPr>
          <a:lstStyle/>
          <a:p>
            <a:pPr>
              <a:defRPr/>
            </a:pPr>
            <a:r>
              <a:rPr lang="en-GB" dirty="0">
                <a:solidFill>
                  <a:srgbClr val="3F3F3F"/>
                </a:solidFill>
                <a:latin typeface="Arial"/>
              </a:rPr>
              <a:t>OUTCOME/RESULT =what happens, if our </a:t>
            </a:r>
            <a:r>
              <a:rPr lang="en-GB" b="1" dirty="0">
                <a:solidFill>
                  <a:srgbClr val="FF0000"/>
                </a:solidFill>
                <a:latin typeface="Arial"/>
              </a:rPr>
              <a:t>target group uses</a:t>
            </a:r>
            <a:r>
              <a:rPr lang="en-GB" dirty="0">
                <a:solidFill>
                  <a:srgbClr val="3F3F3F"/>
                </a:solidFill>
                <a:latin typeface="Arial"/>
              </a:rPr>
              <a:t> our outputs!</a:t>
            </a:r>
          </a:p>
          <a:p>
            <a:pPr marL="800100" lvl="1" indent="-342900">
              <a:buFont typeface="Arial" panose="020B0604020202020204" pitchFamily="34" charset="0"/>
              <a:buChar char="•"/>
              <a:defRPr/>
            </a:pPr>
            <a:r>
              <a:rPr lang="en-GB" dirty="0">
                <a:solidFill>
                  <a:srgbClr val="3F3F3F"/>
                </a:solidFill>
                <a:latin typeface="Arial"/>
              </a:rPr>
              <a:t>they become more knowledgeable (enlightenment!) or</a:t>
            </a:r>
          </a:p>
          <a:p>
            <a:pPr marL="800100" lvl="1" indent="-342900">
              <a:buFont typeface="Arial" panose="020B0604020202020204" pitchFamily="34" charset="0"/>
              <a:buChar char="•"/>
              <a:defRPr/>
            </a:pPr>
            <a:r>
              <a:rPr lang="en-GB" dirty="0">
                <a:solidFill>
                  <a:srgbClr val="3F3F3F"/>
                </a:solidFill>
                <a:latin typeface="Arial"/>
              </a:rPr>
              <a:t>produce better products or</a:t>
            </a:r>
          </a:p>
          <a:p>
            <a:pPr marL="800100" lvl="1" indent="-342900">
              <a:buFont typeface="Arial" panose="020B0604020202020204" pitchFamily="34" charset="0"/>
              <a:buChar char="•"/>
              <a:defRPr/>
            </a:pPr>
            <a:r>
              <a:rPr lang="en-GB" dirty="0">
                <a:solidFill>
                  <a:srgbClr val="3F3F3F"/>
                </a:solidFill>
                <a:latin typeface="Arial"/>
              </a:rPr>
              <a:t>reduce the ecological footprint</a:t>
            </a:r>
          </a:p>
          <a:p>
            <a:pPr>
              <a:defRPr/>
            </a:pPr>
            <a:endParaRPr lang="en-GB" dirty="0">
              <a:solidFill>
                <a:srgbClr val="3F3F3F"/>
              </a:solidFill>
              <a:latin typeface="Arial"/>
            </a:endParaRPr>
          </a:p>
          <a:p>
            <a:pPr>
              <a:defRPr/>
            </a:pPr>
            <a:r>
              <a:rPr lang="en-GB" dirty="0">
                <a:solidFill>
                  <a:srgbClr val="3F3F3F"/>
                </a:solidFill>
                <a:latin typeface="Arial"/>
              </a:rPr>
              <a:t>IMPACT = what happens </a:t>
            </a:r>
            <a:r>
              <a:rPr lang="en-GB" b="1" dirty="0">
                <a:solidFill>
                  <a:srgbClr val="FF0000"/>
                </a:solidFill>
                <a:latin typeface="Arial"/>
              </a:rPr>
              <a:t>by use or non-use </a:t>
            </a:r>
            <a:r>
              <a:rPr lang="en-GB" dirty="0">
                <a:solidFill>
                  <a:srgbClr val="3F3F3F"/>
                </a:solidFill>
                <a:latin typeface="Arial"/>
              </a:rPr>
              <a:t>of others than our primary target group (i.e. a ‘secondary’ or even ‘not-intended audience’)</a:t>
            </a:r>
          </a:p>
          <a:p>
            <a:pPr algn="ctr">
              <a:defRPr/>
            </a:pPr>
            <a:endParaRPr lang="en-GB" dirty="0">
              <a:solidFill>
                <a:srgbClr val="3F3F3F"/>
              </a:solidFill>
              <a:latin typeface="Arial"/>
            </a:endParaRPr>
          </a:p>
        </p:txBody>
      </p:sp>
      <p:sp>
        <p:nvSpPr>
          <p:cNvPr id="3" name="Titel 2"/>
          <p:cNvSpPr>
            <a:spLocks noGrp="1"/>
          </p:cNvSpPr>
          <p:nvPr>
            <p:ph type="title"/>
          </p:nvPr>
        </p:nvSpPr>
        <p:spPr/>
        <p:txBody>
          <a:bodyPr/>
          <a:lstStyle/>
          <a:p>
            <a:r>
              <a:rPr lang="de-DE" dirty="0" err="1"/>
              <a:t>From</a:t>
            </a:r>
            <a:r>
              <a:rPr lang="de-DE" dirty="0"/>
              <a:t> </a:t>
            </a:r>
            <a:r>
              <a:rPr lang="de-DE" dirty="0" err="1"/>
              <a:t>Activities</a:t>
            </a:r>
            <a:r>
              <a:rPr lang="de-DE" dirty="0"/>
              <a:t> </a:t>
            </a:r>
            <a:r>
              <a:rPr lang="de-DE" dirty="0" err="1"/>
              <a:t>to</a:t>
            </a:r>
            <a:r>
              <a:rPr lang="de-DE" dirty="0"/>
              <a:t> Impacts</a:t>
            </a:r>
            <a:endParaRPr lang="de-AT" dirty="0"/>
          </a:p>
        </p:txBody>
      </p:sp>
    </p:spTree>
    <p:extLst>
      <p:ext uri="{BB962C8B-B14F-4D97-AF65-F5344CB8AC3E}">
        <p14:creationId xmlns:p14="http://schemas.microsoft.com/office/powerpoint/2010/main" val="26052768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GB" altLang="en-US" dirty="0"/>
              <a:t>What are project results?</a:t>
            </a:r>
          </a:p>
        </p:txBody>
      </p:sp>
      <p:graphicFrame>
        <p:nvGraphicFramePr>
          <p:cNvPr id="22" name="Content Placeholder 3"/>
          <p:cNvGraphicFramePr>
            <a:graphicFrameLocks noGrp="1"/>
          </p:cNvGraphicFramePr>
          <p:nvPr>
            <p:ph idx="1"/>
            <p:extLst>
              <p:ext uri="{D42A27DB-BD31-4B8C-83A1-F6EECF244321}">
                <p14:modId xmlns:p14="http://schemas.microsoft.com/office/powerpoint/2010/main" val="1421649670"/>
              </p:ext>
            </p:extLst>
          </p:nvPr>
        </p:nvGraphicFramePr>
        <p:xfrm>
          <a:off x="838200" y="1209675"/>
          <a:ext cx="4678751" cy="1790341"/>
        </p:xfrm>
        <a:graphic>
          <a:graphicData uri="http://schemas.openxmlformats.org/drawingml/2006/table">
            <a:tbl>
              <a:tblPr/>
              <a:tblGrid>
                <a:gridCol w="4678751">
                  <a:extLst>
                    <a:ext uri="{9D8B030D-6E8A-4147-A177-3AD203B41FA5}">
                      <a16:colId xmlns:a16="http://schemas.microsoft.com/office/drawing/2014/main" val="20000"/>
                    </a:ext>
                  </a:extLst>
                </a:gridCol>
              </a:tblGrid>
              <a:tr h="448793">
                <a:tc>
                  <a:txBody>
                    <a:bodyPr/>
                    <a:lstStyle/>
                    <a:p>
                      <a:r>
                        <a:rPr lang="en-GB" sz="2000" b="1" dirty="0">
                          <a:latin typeface="Calibri" panose="020F0502020204030204" pitchFamily="34" charset="0"/>
                          <a:cs typeface="Calibri" panose="020F0502020204030204" pitchFamily="34" charset="0"/>
                        </a:rPr>
                        <a:t>Results</a:t>
                      </a:r>
                      <a:r>
                        <a:rPr lang="en-GB" sz="2000" dirty="0">
                          <a:latin typeface="Calibri" panose="020F0502020204030204" pitchFamily="34" charset="0"/>
                          <a:cs typeface="Calibri" panose="020F0502020204030204" pitchFamily="34" charset="0"/>
                        </a:rPr>
                        <a:t> </a:t>
                      </a:r>
                    </a:p>
                  </a:txBody>
                  <a:tcPr marT="45703" marB="45703" anchor="ctr">
                    <a:lnL>
                      <a:noFill/>
                    </a:lnL>
                    <a:lnR>
                      <a:noFill/>
                    </a:lnR>
                    <a:lnT>
                      <a:noFill/>
                    </a:lnT>
                    <a:lnB>
                      <a:noFill/>
                    </a:lnB>
                    <a:solidFill>
                      <a:schemeClr val="accent1"/>
                    </a:solidFill>
                  </a:tcPr>
                </a:tc>
                <a:extLst>
                  <a:ext uri="{0D108BD9-81ED-4DB2-BD59-A6C34878D82A}">
                    <a16:rowId xmlns:a16="http://schemas.microsoft.com/office/drawing/2014/main" val="10000"/>
                  </a:ext>
                </a:extLst>
              </a:tr>
              <a:tr h="1341548">
                <a:tc>
                  <a:txBody>
                    <a:bodyPr/>
                    <a:lstStyle/>
                    <a:p>
                      <a:pPr algn="just"/>
                      <a:r>
                        <a:rPr lang="en-GB" sz="2000" kern="1200" dirty="0">
                          <a:solidFill>
                            <a:schemeClr val="tx1"/>
                          </a:solidFill>
                          <a:effectLst/>
                          <a:latin typeface="Calibri" panose="020F0502020204030204" pitchFamily="34" charset="0"/>
                          <a:ea typeface="+mn-ea"/>
                          <a:cs typeface="Calibri" panose="020F0502020204030204" pitchFamily="34" charset="0"/>
                        </a:rPr>
                        <a:t>Any tangible or intangible output of the action, such as data, knowledge and information whatever their form or nature, whether or not they can be protected.* </a:t>
                      </a:r>
                      <a:endParaRPr lang="en-GB" sz="2000" dirty="0">
                        <a:latin typeface="Calibri" panose="020F0502020204030204" pitchFamily="34" charset="0"/>
                        <a:cs typeface="Calibri" panose="020F0502020204030204" pitchFamily="34" charset="0"/>
                      </a:endParaRPr>
                    </a:p>
                  </a:txBody>
                  <a:tcPr marT="45703" marB="45703" anchor="ctr">
                    <a:lnL>
                      <a:noFill/>
                    </a:lnL>
                    <a:lnR>
                      <a:noFill/>
                    </a:lnR>
                    <a:lnT>
                      <a:noFill/>
                    </a:lnT>
                    <a:lnB>
                      <a:noFill/>
                    </a:lnB>
                    <a:solidFill>
                      <a:schemeClr val="accent1"/>
                    </a:solidFill>
                  </a:tcPr>
                </a:tc>
                <a:extLst>
                  <a:ext uri="{0D108BD9-81ED-4DB2-BD59-A6C34878D82A}">
                    <a16:rowId xmlns:a16="http://schemas.microsoft.com/office/drawing/2014/main" val="10001"/>
                  </a:ext>
                </a:extLst>
              </a:tr>
            </a:tbl>
          </a:graphicData>
        </a:graphic>
      </p:graphicFrame>
      <p:sp>
        <p:nvSpPr>
          <p:cNvPr id="21" name="Content Placeholder 2"/>
          <p:cNvSpPr txBox="1">
            <a:spLocks/>
          </p:cNvSpPr>
          <p:nvPr/>
        </p:nvSpPr>
        <p:spPr bwMode="auto">
          <a:xfrm>
            <a:off x="2189065" y="5844344"/>
            <a:ext cx="8741746" cy="1232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buClr>
                <a:schemeClr val="accent2">
                  <a:lumMod val="75000"/>
                </a:schemeClr>
              </a:buClr>
              <a:buNone/>
            </a:pPr>
            <a:endParaRPr lang="en-GB" sz="1400" i="0" dirty="0"/>
          </a:p>
          <a:p>
            <a:pPr marL="0" indent="0">
              <a:buClr>
                <a:schemeClr val="accent2">
                  <a:lumMod val="75000"/>
                </a:schemeClr>
              </a:buClr>
              <a:buNone/>
            </a:pPr>
            <a:endParaRPr lang="en-GB" sz="1400" i="0" dirty="0"/>
          </a:p>
          <a:p>
            <a:pPr marL="0" indent="0">
              <a:buClr>
                <a:schemeClr val="accent2">
                  <a:lumMod val="75000"/>
                </a:schemeClr>
              </a:buClr>
              <a:buNone/>
            </a:pPr>
            <a:r>
              <a:rPr lang="en-GB" sz="1400" i="0" dirty="0"/>
              <a:t>*</a:t>
            </a:r>
            <a:r>
              <a:rPr lang="en-GB" sz="1400" i="0" dirty="0">
                <a:hlinkClick r:id="rId3"/>
              </a:rPr>
              <a:t>http://ec.europa.eu/research/participants/portal/desktop/en/support/reference_terms.html</a:t>
            </a:r>
            <a:r>
              <a:rPr lang="en-GB" sz="1400" i="0" dirty="0"/>
              <a:t> </a:t>
            </a:r>
          </a:p>
        </p:txBody>
      </p:sp>
      <p:sp>
        <p:nvSpPr>
          <p:cNvPr id="23" name="Content Placeholder 2"/>
          <p:cNvSpPr txBox="1">
            <a:spLocks/>
          </p:cNvSpPr>
          <p:nvPr/>
        </p:nvSpPr>
        <p:spPr bwMode="auto">
          <a:xfrm>
            <a:off x="406816" y="3308832"/>
            <a:ext cx="5721499" cy="2154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0" fontAlgn="base" hangingPunct="0">
              <a:spcBef>
                <a:spcPct val="20000"/>
              </a:spcBef>
              <a:spcAft>
                <a:spcPct val="0"/>
              </a:spcAft>
              <a:buClr>
                <a:srgbClr val="009FBA"/>
              </a:buClr>
              <a:buChar char="•"/>
              <a:defRPr sz="2000" b="1">
                <a:solidFill>
                  <a:srgbClr val="0F5494"/>
                </a:solidFill>
                <a:latin typeface="+mn-lt"/>
              </a:defRPr>
            </a:lvl2pPr>
            <a:lvl3pPr marL="1143000" indent="-228600" algn="l" rtl="0" eaLnBrk="0" fontAlgn="base" hangingPunct="0">
              <a:spcBef>
                <a:spcPct val="20000"/>
              </a:spcBef>
              <a:spcAft>
                <a:spcPct val="0"/>
              </a:spcAft>
              <a:defRPr sz="1400">
                <a:solidFill>
                  <a:srgbClr val="0F5494"/>
                </a:solidFill>
                <a:latin typeface="+mn-lt"/>
              </a:defRPr>
            </a:lvl3pPr>
            <a:lvl4pPr marL="1600200" indent="-228600" algn="l" rtl="0" eaLnBrk="0" fontAlgn="base" hangingPunct="0">
              <a:spcBef>
                <a:spcPct val="20000"/>
              </a:spcBef>
              <a:spcAft>
                <a:spcPct val="0"/>
              </a:spcAft>
              <a:buChar char="–"/>
              <a:defRPr sz="2000">
                <a:solidFill>
                  <a:schemeClr val="tx1"/>
                </a:solidFill>
                <a:latin typeface="Arial" charset="0"/>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algn="just">
              <a:buClr>
                <a:srgbClr val="7030A0"/>
              </a:buClr>
              <a:buFont typeface="Arial" panose="020B0604020202020204" pitchFamily="34" charset="0"/>
              <a:buChar char="•"/>
              <a:defRPr/>
            </a:pPr>
            <a:r>
              <a:rPr lang="en-GB" sz="1800" i="0" dirty="0">
                <a:latin typeface="Calibri" panose="020F0502020204030204" pitchFamily="34" charset="0"/>
                <a:cs typeface="Calibri" panose="020F0502020204030204" pitchFamily="34" charset="0"/>
              </a:rPr>
              <a:t>Key exploitable results are the </a:t>
            </a:r>
            <a:r>
              <a:rPr lang="en-GB" sz="1800" b="1" i="0" dirty="0">
                <a:latin typeface="Calibri" panose="020F0502020204030204" pitchFamily="34" charset="0"/>
                <a:cs typeface="Calibri" panose="020F0502020204030204" pitchFamily="34" charset="0"/>
              </a:rPr>
              <a:t>outputs generated during the project which can be used and create impact</a:t>
            </a:r>
            <a:r>
              <a:rPr lang="en-GB" sz="1800" i="0" dirty="0">
                <a:latin typeface="Calibri" panose="020F0502020204030204" pitchFamily="34" charset="0"/>
                <a:cs typeface="Calibri" panose="020F0502020204030204" pitchFamily="34" charset="0"/>
              </a:rPr>
              <a:t>, either by the project partners or by other stakeholders </a:t>
            </a:r>
          </a:p>
          <a:p>
            <a:pPr algn="just">
              <a:buClr>
                <a:srgbClr val="7030A0"/>
              </a:buClr>
              <a:buFont typeface="Arial" panose="020B0604020202020204" pitchFamily="34" charset="0"/>
              <a:buChar char="•"/>
              <a:defRPr/>
            </a:pPr>
            <a:endParaRPr lang="en-GB" sz="1800" dirty="0">
              <a:latin typeface="Calibri" panose="020F0502020204030204" pitchFamily="34" charset="0"/>
              <a:cs typeface="Calibri" panose="020F0502020204030204" pitchFamily="34" charset="0"/>
            </a:endParaRPr>
          </a:p>
          <a:p>
            <a:pPr lvl="0">
              <a:buClr>
                <a:srgbClr val="7030A0"/>
              </a:buClr>
              <a:buFont typeface="Arial" panose="020B0604020202020204" pitchFamily="34" charset="0"/>
              <a:buChar char="•"/>
            </a:pPr>
            <a:r>
              <a:rPr lang="en-GB" sz="1800" i="0" dirty="0">
                <a:latin typeface="Calibri" panose="020F0502020204030204" pitchFamily="34" charset="0"/>
                <a:cs typeface="Calibri" panose="020F0502020204030204" pitchFamily="34" charset="0"/>
              </a:rPr>
              <a:t>Project results can be reusable and exploitable (e.g. inventions, prototypes, services) as such, or elements (knowledge, technology, processes, networks) that have potential to contribute for further work on research or innovation</a:t>
            </a:r>
          </a:p>
          <a:p>
            <a:pPr marL="0" indent="0">
              <a:buClr>
                <a:schemeClr val="accent2">
                  <a:lumMod val="75000"/>
                </a:schemeClr>
              </a:buClr>
              <a:buNone/>
            </a:pPr>
            <a:endParaRPr lang="en-GB" sz="2000" i="0" dirty="0">
              <a:latin typeface="Calibri" panose="020F0502020204030204" pitchFamily="34" charset="0"/>
              <a:cs typeface="Calibri" panose="020F0502020204030204" pitchFamily="34" charset="0"/>
            </a:endParaRPr>
          </a:p>
        </p:txBody>
      </p:sp>
      <p:sp>
        <p:nvSpPr>
          <p:cNvPr id="24" name="Down Arrow 23"/>
          <p:cNvSpPr/>
          <p:nvPr/>
        </p:nvSpPr>
        <p:spPr bwMode="auto">
          <a:xfrm rot="10800000">
            <a:off x="8040216" y="1650041"/>
            <a:ext cx="813200" cy="1572236"/>
          </a:xfrm>
          <a:prstGeom prst="downArrow">
            <a:avLst/>
          </a:prstGeom>
          <a:solidFill>
            <a:schemeClr val="accent1"/>
          </a:solidFill>
          <a:ln>
            <a:noFill/>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5" name="Down Arrow 24"/>
          <p:cNvSpPr/>
          <p:nvPr/>
        </p:nvSpPr>
        <p:spPr bwMode="auto">
          <a:xfrm>
            <a:off x="8014763" y="3683019"/>
            <a:ext cx="813200" cy="1572236"/>
          </a:xfrm>
          <a:prstGeom prst="downArrow">
            <a:avLst/>
          </a:prstGeom>
          <a:solidFill>
            <a:schemeClr val="accent1"/>
          </a:solidFill>
          <a:ln>
            <a:noFill/>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6" name="Right Arrow 25"/>
          <p:cNvSpPr/>
          <p:nvPr/>
        </p:nvSpPr>
        <p:spPr bwMode="auto">
          <a:xfrm>
            <a:off x="8761540" y="2922377"/>
            <a:ext cx="1395932" cy="836136"/>
          </a:xfrm>
          <a:prstGeom prst="rightArrow">
            <a:avLst/>
          </a:prstGeom>
          <a:solidFill>
            <a:schemeClr val="accent1"/>
          </a:solidFill>
          <a:ln>
            <a:noFill/>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7" name="Right Arrow 26"/>
          <p:cNvSpPr/>
          <p:nvPr/>
        </p:nvSpPr>
        <p:spPr bwMode="auto">
          <a:xfrm rot="10800000">
            <a:off x="6719708" y="2884429"/>
            <a:ext cx="1395930" cy="836136"/>
          </a:xfrm>
          <a:prstGeom prst="rightArrow">
            <a:avLst/>
          </a:prstGeom>
          <a:solidFill>
            <a:schemeClr val="accent1"/>
          </a:solidFill>
          <a:ln>
            <a:noFill/>
          </a:ln>
          <a:effectLst/>
        </p:spPr>
        <p:txBody>
          <a:bodyPr vert="horz" wrap="square" lIns="91440" tIns="45720" rIns="91440" bIns="45720" numCol="1" rtlCol="0" anchor="ctr" anchorCtr="0" compatLnSpc="1">
            <a:prstTxWarp prst="textNoShape">
              <a:avLst/>
            </a:prstTxWarp>
          </a:bodyPr>
          <a:lstStyle/>
          <a:p>
            <a:pPr marL="3175" fontAlgn="base">
              <a:spcBef>
                <a:spcPct val="0"/>
              </a:spcBef>
              <a:spcAft>
                <a:spcPct val="0"/>
              </a:spcAft>
            </a:pPr>
            <a:endParaRPr lang="en-GB" sz="1200">
              <a:solidFill>
                <a:srgbClr val="0F5494"/>
              </a:solidFill>
              <a:latin typeface="Verdana" pitchFamily="34" charset="0"/>
            </a:endParaRPr>
          </a:p>
        </p:txBody>
      </p:sp>
      <p:sp>
        <p:nvSpPr>
          <p:cNvPr id="28" name="TextBox 27"/>
          <p:cNvSpPr txBox="1"/>
          <p:nvPr/>
        </p:nvSpPr>
        <p:spPr>
          <a:xfrm>
            <a:off x="9009913" y="3141637"/>
            <a:ext cx="1649829" cy="230832"/>
          </a:xfrm>
          <a:prstGeom prst="rect">
            <a:avLst/>
          </a:prstGeom>
          <a:noFill/>
        </p:spPr>
        <p:txBody>
          <a:bodyPr wrap="square" rtlCol="0">
            <a:spAutoFit/>
          </a:bodyPr>
          <a:lstStyle/>
          <a:p>
            <a:r>
              <a:rPr lang="fr-BE" sz="900" dirty="0"/>
              <a:t>Collaboration </a:t>
            </a:r>
            <a:r>
              <a:rPr lang="fr-BE" sz="900" dirty="0" err="1"/>
              <a:t>platforms</a:t>
            </a:r>
            <a:endParaRPr lang="en-GB" sz="900" dirty="0"/>
          </a:p>
        </p:txBody>
      </p:sp>
      <p:sp>
        <p:nvSpPr>
          <p:cNvPr id="29" name="TextBox 28"/>
          <p:cNvSpPr txBox="1"/>
          <p:nvPr/>
        </p:nvSpPr>
        <p:spPr>
          <a:xfrm>
            <a:off x="7604529" y="4490019"/>
            <a:ext cx="1680994" cy="1015663"/>
          </a:xfrm>
          <a:prstGeom prst="rect">
            <a:avLst/>
          </a:prstGeom>
          <a:noFill/>
        </p:spPr>
        <p:txBody>
          <a:bodyPr wrap="square" rtlCol="0">
            <a:spAutoFit/>
          </a:bodyPr>
          <a:lstStyle/>
          <a:p>
            <a:pPr algn="ctr"/>
            <a:r>
              <a:rPr lang="fr-BE" sz="1000" dirty="0" err="1">
                <a:latin typeface="Calibri" panose="020F0502020204030204" pitchFamily="34" charset="0"/>
                <a:cs typeface="Calibri" panose="020F0502020204030204" pitchFamily="34" charset="0"/>
              </a:rPr>
              <a:t>Educational</a:t>
            </a:r>
            <a:endParaRPr lang="fr-BE" sz="1000" dirty="0">
              <a:latin typeface="Calibri" panose="020F0502020204030204" pitchFamily="34" charset="0"/>
              <a:cs typeface="Calibri" panose="020F0502020204030204" pitchFamily="34" charset="0"/>
            </a:endParaRPr>
          </a:p>
          <a:p>
            <a:pPr algn="ctr"/>
            <a:r>
              <a:rPr lang="fr-BE" sz="1000" dirty="0" err="1">
                <a:latin typeface="Calibri" panose="020F0502020204030204" pitchFamily="34" charset="0"/>
                <a:cs typeface="Calibri" panose="020F0502020204030204" pitchFamily="34" charset="0"/>
              </a:rPr>
              <a:t>materials</a:t>
            </a:r>
            <a:endParaRPr lang="fr-BE" sz="1000" dirty="0">
              <a:latin typeface="Calibri" panose="020F0502020204030204" pitchFamily="34" charset="0"/>
              <a:cs typeface="Calibri" panose="020F0502020204030204" pitchFamily="34" charset="0"/>
            </a:endParaRPr>
          </a:p>
          <a:p>
            <a:pPr algn="ctr"/>
            <a:endParaRPr lang="fr-BE" sz="1000" dirty="0">
              <a:latin typeface="Calibri" panose="020F0502020204030204" pitchFamily="34" charset="0"/>
              <a:cs typeface="Calibri" panose="020F0502020204030204" pitchFamily="34" charset="0"/>
            </a:endParaRPr>
          </a:p>
          <a:p>
            <a:pPr algn="ctr"/>
            <a:r>
              <a:rPr lang="fr-BE" sz="1000" dirty="0" err="1">
                <a:latin typeface="Calibri" panose="020F0502020204030204" pitchFamily="34" charset="0"/>
                <a:cs typeface="Calibri" panose="020F0502020204030204" pitchFamily="34" charset="0"/>
              </a:rPr>
              <a:t>Pre</a:t>
            </a:r>
            <a:r>
              <a:rPr lang="fr-BE" sz="1000" dirty="0">
                <a:latin typeface="Calibri" panose="020F0502020204030204" pitchFamily="34" charset="0"/>
                <a:cs typeface="Calibri" panose="020F0502020204030204" pitchFamily="34" charset="0"/>
              </a:rPr>
              <a:t>-standards</a:t>
            </a:r>
          </a:p>
          <a:p>
            <a:pPr algn="ctr"/>
            <a:endParaRPr lang="fr-BE" sz="1000" dirty="0">
              <a:latin typeface="Calibri" panose="020F0502020204030204" pitchFamily="34" charset="0"/>
              <a:cs typeface="Calibri" panose="020F0502020204030204" pitchFamily="34" charset="0"/>
            </a:endParaRPr>
          </a:p>
          <a:p>
            <a:pPr algn="ctr"/>
            <a:r>
              <a:rPr lang="fr-BE" sz="1000" dirty="0">
                <a:latin typeface="Calibri" panose="020F0502020204030204" pitchFamily="34" charset="0"/>
                <a:cs typeface="Calibri" panose="020F0502020204030204" pitchFamily="34" charset="0"/>
              </a:rPr>
              <a:t>Codes of </a:t>
            </a:r>
            <a:r>
              <a:rPr lang="fr-BE" sz="1000" dirty="0" err="1">
                <a:latin typeface="Calibri" panose="020F0502020204030204" pitchFamily="34" charset="0"/>
                <a:cs typeface="Calibri" panose="020F0502020204030204" pitchFamily="34" charset="0"/>
              </a:rPr>
              <a:t>conduct</a:t>
            </a:r>
            <a:endParaRPr lang="en-GB" sz="1000" dirty="0">
              <a:latin typeface="Calibri" panose="020F0502020204030204" pitchFamily="34" charset="0"/>
              <a:cs typeface="Calibri" panose="020F0502020204030204" pitchFamily="34" charset="0"/>
            </a:endParaRPr>
          </a:p>
        </p:txBody>
      </p:sp>
      <p:sp>
        <p:nvSpPr>
          <p:cNvPr id="30" name="TextBox 29"/>
          <p:cNvSpPr txBox="1"/>
          <p:nvPr/>
        </p:nvSpPr>
        <p:spPr>
          <a:xfrm>
            <a:off x="6584000" y="3155252"/>
            <a:ext cx="1384362" cy="230832"/>
          </a:xfrm>
          <a:prstGeom prst="rect">
            <a:avLst/>
          </a:prstGeom>
          <a:noFill/>
        </p:spPr>
        <p:txBody>
          <a:bodyPr wrap="square" rtlCol="0">
            <a:spAutoFit/>
          </a:bodyPr>
          <a:lstStyle/>
          <a:p>
            <a:r>
              <a:rPr lang="fr-BE" sz="900" dirty="0"/>
              <a:t>Software</a:t>
            </a:r>
            <a:endParaRPr lang="en-GB" sz="1100" dirty="0"/>
          </a:p>
        </p:txBody>
      </p:sp>
      <p:sp>
        <p:nvSpPr>
          <p:cNvPr id="31" name="TextBox 30"/>
          <p:cNvSpPr txBox="1"/>
          <p:nvPr/>
        </p:nvSpPr>
        <p:spPr>
          <a:xfrm>
            <a:off x="6584000" y="3012413"/>
            <a:ext cx="1384362" cy="230832"/>
          </a:xfrm>
          <a:prstGeom prst="rect">
            <a:avLst/>
          </a:prstGeom>
          <a:noFill/>
        </p:spPr>
        <p:txBody>
          <a:bodyPr wrap="square" rtlCol="0">
            <a:spAutoFit/>
          </a:bodyPr>
          <a:lstStyle/>
          <a:p>
            <a:r>
              <a:rPr lang="fr-BE" sz="900" dirty="0"/>
              <a:t>Publications</a:t>
            </a:r>
            <a:endParaRPr lang="en-GB" sz="1050" dirty="0"/>
          </a:p>
        </p:txBody>
      </p:sp>
      <p:sp>
        <p:nvSpPr>
          <p:cNvPr id="32" name="TextBox 31"/>
          <p:cNvSpPr txBox="1"/>
          <p:nvPr/>
        </p:nvSpPr>
        <p:spPr>
          <a:xfrm>
            <a:off x="6584000" y="3308832"/>
            <a:ext cx="1384362" cy="230832"/>
          </a:xfrm>
          <a:prstGeom prst="rect">
            <a:avLst/>
          </a:prstGeom>
          <a:noFill/>
        </p:spPr>
        <p:txBody>
          <a:bodyPr wrap="square" rtlCol="0">
            <a:spAutoFit/>
          </a:bodyPr>
          <a:lstStyle/>
          <a:p>
            <a:r>
              <a:rPr lang="fr-BE" sz="900" dirty="0"/>
              <a:t>Prototypes</a:t>
            </a:r>
            <a:endParaRPr lang="en-GB" sz="1100" dirty="0"/>
          </a:p>
        </p:txBody>
      </p:sp>
      <p:sp>
        <p:nvSpPr>
          <p:cNvPr id="33" name="TextBox 32"/>
          <p:cNvSpPr txBox="1"/>
          <p:nvPr/>
        </p:nvSpPr>
        <p:spPr>
          <a:xfrm>
            <a:off x="9901908" y="2995815"/>
            <a:ext cx="1384362" cy="230832"/>
          </a:xfrm>
          <a:prstGeom prst="rect">
            <a:avLst/>
          </a:prstGeom>
          <a:noFill/>
        </p:spPr>
        <p:txBody>
          <a:bodyPr wrap="square" rtlCol="0">
            <a:spAutoFit/>
          </a:bodyPr>
          <a:lstStyle/>
          <a:p>
            <a:r>
              <a:rPr lang="fr-BE" sz="900" dirty="0"/>
              <a:t>Reports</a:t>
            </a:r>
            <a:endParaRPr lang="en-GB" sz="1000" dirty="0"/>
          </a:p>
        </p:txBody>
      </p:sp>
      <p:sp>
        <p:nvSpPr>
          <p:cNvPr id="34" name="TextBox 33"/>
          <p:cNvSpPr txBox="1"/>
          <p:nvPr/>
        </p:nvSpPr>
        <p:spPr>
          <a:xfrm>
            <a:off x="9135907" y="3295217"/>
            <a:ext cx="1532003" cy="230832"/>
          </a:xfrm>
          <a:prstGeom prst="rect">
            <a:avLst/>
          </a:prstGeom>
          <a:noFill/>
        </p:spPr>
        <p:txBody>
          <a:bodyPr wrap="square" rtlCol="0">
            <a:spAutoFit/>
          </a:bodyPr>
          <a:lstStyle/>
          <a:p>
            <a:r>
              <a:rPr lang="fr-BE" sz="900" dirty="0" err="1"/>
              <a:t>Skills</a:t>
            </a:r>
            <a:r>
              <a:rPr lang="fr-BE" sz="900" dirty="0"/>
              <a:t> and </a:t>
            </a:r>
            <a:r>
              <a:rPr lang="fr-BE" sz="900" dirty="0" err="1"/>
              <a:t>knowledge</a:t>
            </a:r>
            <a:endParaRPr lang="en-GB" sz="900" dirty="0"/>
          </a:p>
        </p:txBody>
      </p:sp>
      <p:sp>
        <p:nvSpPr>
          <p:cNvPr id="35" name="TextBox 34"/>
          <p:cNvSpPr txBox="1"/>
          <p:nvPr/>
        </p:nvSpPr>
        <p:spPr>
          <a:xfrm>
            <a:off x="7738550" y="1203997"/>
            <a:ext cx="1412952" cy="1223412"/>
          </a:xfrm>
          <a:prstGeom prst="rect">
            <a:avLst/>
          </a:prstGeom>
          <a:noFill/>
        </p:spPr>
        <p:txBody>
          <a:bodyPr wrap="square" rtlCol="0">
            <a:spAutoFit/>
          </a:bodyPr>
          <a:lstStyle/>
          <a:p>
            <a:pPr algn="ctr"/>
            <a:r>
              <a:rPr lang="fr-BE" sz="1000" dirty="0" err="1">
                <a:latin typeface="Calibri" panose="020F0502020204030204" pitchFamily="34" charset="0"/>
                <a:cs typeface="Calibri" panose="020F0502020204030204" pitchFamily="34" charset="0"/>
              </a:rPr>
              <a:t>Research</a:t>
            </a:r>
            <a:r>
              <a:rPr lang="fr-BE" sz="1000" dirty="0">
                <a:latin typeface="Calibri" panose="020F0502020204030204" pitchFamily="34" charset="0"/>
                <a:cs typeface="Calibri" panose="020F0502020204030204" pitchFamily="34" charset="0"/>
              </a:rPr>
              <a:t> roadmaps</a:t>
            </a:r>
          </a:p>
          <a:p>
            <a:pPr algn="ctr"/>
            <a:endParaRPr lang="fr-BE" sz="1000" dirty="0">
              <a:latin typeface="Calibri" panose="020F0502020204030204" pitchFamily="34" charset="0"/>
              <a:cs typeface="Calibri" panose="020F0502020204030204" pitchFamily="34" charset="0"/>
            </a:endParaRPr>
          </a:p>
          <a:p>
            <a:pPr algn="ctr"/>
            <a:r>
              <a:rPr lang="fr-BE" sz="1000" dirty="0">
                <a:latin typeface="Calibri" panose="020F0502020204030204" pitchFamily="34" charset="0"/>
                <a:cs typeface="Calibri" panose="020F0502020204030204" pitchFamily="34" charset="0"/>
              </a:rPr>
              <a:t>  Policy </a:t>
            </a:r>
            <a:r>
              <a:rPr lang="fr-BE" sz="1000" dirty="0" err="1">
                <a:latin typeface="Calibri" panose="020F0502020204030204" pitchFamily="34" charset="0"/>
                <a:cs typeface="Calibri" panose="020F0502020204030204" pitchFamily="34" charset="0"/>
              </a:rPr>
              <a:t>recommendations</a:t>
            </a:r>
            <a:endParaRPr lang="fr-BE" sz="1000" dirty="0">
              <a:latin typeface="Calibri" panose="020F0502020204030204" pitchFamily="34" charset="0"/>
              <a:cs typeface="Calibri" panose="020F0502020204030204" pitchFamily="34" charset="0"/>
            </a:endParaRPr>
          </a:p>
          <a:p>
            <a:pPr algn="ctr"/>
            <a:endParaRPr lang="fr-BE" sz="1000" dirty="0">
              <a:latin typeface="Calibri" panose="020F0502020204030204" pitchFamily="34" charset="0"/>
              <a:cs typeface="Calibri" panose="020F0502020204030204" pitchFamily="34" charset="0"/>
            </a:endParaRPr>
          </a:p>
          <a:p>
            <a:pPr algn="ctr"/>
            <a:r>
              <a:rPr lang="fr-BE" sz="1000" dirty="0">
                <a:latin typeface="Calibri" panose="020F0502020204030204" pitchFamily="34" charset="0"/>
                <a:cs typeface="Calibri" panose="020F0502020204030204" pitchFamily="34" charset="0"/>
              </a:rPr>
              <a:t>Data</a:t>
            </a:r>
          </a:p>
          <a:p>
            <a:pPr algn="ctr"/>
            <a:endParaRPr lang="en-GB" sz="1050" dirty="0">
              <a:latin typeface="Calibri" panose="020F0502020204030204" pitchFamily="34" charset="0"/>
              <a:cs typeface="Calibri" panose="020F0502020204030204" pitchFamily="34" charset="0"/>
            </a:endParaRPr>
          </a:p>
        </p:txBody>
      </p:sp>
      <p:grpSp>
        <p:nvGrpSpPr>
          <p:cNvPr id="36" name="Group 35"/>
          <p:cNvGrpSpPr/>
          <p:nvPr/>
        </p:nvGrpSpPr>
        <p:grpSpPr>
          <a:xfrm>
            <a:off x="7972888" y="2907836"/>
            <a:ext cx="944277" cy="944277"/>
            <a:chOff x="2380313" y="2054501"/>
            <a:chExt cx="944277" cy="944277"/>
          </a:xfrm>
        </p:grpSpPr>
        <p:sp>
          <p:nvSpPr>
            <p:cNvPr id="37" name="Oval 36"/>
            <p:cNvSpPr/>
            <p:nvPr/>
          </p:nvSpPr>
          <p:spPr>
            <a:xfrm>
              <a:off x="2380313" y="2054501"/>
              <a:ext cx="944277" cy="944277"/>
            </a:xfrm>
            <a:prstGeom prst="ellipse">
              <a:avLst/>
            </a:pr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p>
          </p:txBody>
        </p:sp>
        <p:sp>
          <p:nvSpPr>
            <p:cNvPr id="38" name="Oval 4"/>
            <p:cNvSpPr txBox="1"/>
            <p:nvPr/>
          </p:nvSpPr>
          <p:spPr>
            <a:xfrm>
              <a:off x="2518599" y="2192787"/>
              <a:ext cx="667705" cy="66770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algn="ctr" defTabSz="622300">
                <a:lnSpc>
                  <a:spcPct val="90000"/>
                </a:lnSpc>
                <a:spcBef>
                  <a:spcPct val="0"/>
                </a:spcBef>
                <a:spcAft>
                  <a:spcPct val="35000"/>
                </a:spcAft>
              </a:pPr>
              <a:r>
                <a:rPr lang="en-US" sz="1600" dirty="0">
                  <a:solidFill>
                    <a:schemeClr val="accent2">
                      <a:lumMod val="75000"/>
                    </a:schemeClr>
                  </a:solidFill>
                  <a:latin typeface="Calibri" panose="020F0502020204030204" pitchFamily="34" charset="0"/>
                  <a:cs typeface="Calibri" panose="020F0502020204030204" pitchFamily="34" charset="0"/>
                </a:rPr>
                <a:t>Project results</a:t>
              </a:r>
            </a:p>
          </p:txBody>
        </p:sp>
      </p:grpSp>
      <p:grpSp>
        <p:nvGrpSpPr>
          <p:cNvPr id="39" name="Group 38"/>
          <p:cNvGrpSpPr/>
          <p:nvPr/>
        </p:nvGrpSpPr>
        <p:grpSpPr>
          <a:xfrm>
            <a:off x="7821789" y="2759914"/>
            <a:ext cx="313223" cy="214584"/>
            <a:chOff x="2252606" y="1918906"/>
            <a:chExt cx="313223" cy="214584"/>
          </a:xfrm>
        </p:grpSpPr>
        <p:sp>
          <p:nvSpPr>
            <p:cNvPr id="61" name="Right Arrow 60"/>
            <p:cNvSpPr/>
            <p:nvPr/>
          </p:nvSpPr>
          <p:spPr>
            <a:xfrm rot="13708157">
              <a:off x="2301926" y="1869586"/>
              <a:ext cx="214584"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GB"/>
            </a:p>
          </p:txBody>
        </p:sp>
        <p:sp>
          <p:nvSpPr>
            <p:cNvPr id="73" name="Right Arrow 4"/>
            <p:cNvSpPr txBox="1"/>
            <p:nvPr/>
          </p:nvSpPr>
          <p:spPr>
            <a:xfrm rot="24508157">
              <a:off x="2355455" y="1956327"/>
              <a:ext cx="150209"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a:p>
          </p:txBody>
        </p:sp>
      </p:grpSp>
      <p:grpSp>
        <p:nvGrpSpPr>
          <p:cNvPr id="40" name="Group 39"/>
          <p:cNvGrpSpPr/>
          <p:nvPr/>
        </p:nvGrpSpPr>
        <p:grpSpPr>
          <a:xfrm>
            <a:off x="6864818" y="1685587"/>
            <a:ext cx="1172969" cy="1172969"/>
            <a:chOff x="1295635" y="844578"/>
            <a:chExt cx="1172969" cy="1172969"/>
          </a:xfrm>
        </p:grpSpPr>
        <p:sp>
          <p:nvSpPr>
            <p:cNvPr id="59" name="Oval 58"/>
            <p:cNvSpPr/>
            <p:nvPr/>
          </p:nvSpPr>
          <p:spPr>
            <a:xfrm>
              <a:off x="1295635" y="844578"/>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60" name="Oval 6"/>
            <p:cNvSpPr txBox="1"/>
            <p:nvPr/>
          </p:nvSpPr>
          <p:spPr>
            <a:xfrm>
              <a:off x="1467412" y="1016355"/>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Research communities</a:t>
              </a:r>
            </a:p>
          </p:txBody>
        </p:sp>
      </p:grpSp>
      <p:grpSp>
        <p:nvGrpSpPr>
          <p:cNvPr id="41" name="Group 40"/>
          <p:cNvGrpSpPr/>
          <p:nvPr/>
        </p:nvGrpSpPr>
        <p:grpSpPr>
          <a:xfrm>
            <a:off x="8730620" y="2796326"/>
            <a:ext cx="313223" cy="205792"/>
            <a:chOff x="3161437" y="1955318"/>
            <a:chExt cx="313223" cy="205792"/>
          </a:xfrm>
        </p:grpSpPr>
        <p:sp>
          <p:nvSpPr>
            <p:cNvPr id="57" name="Right Arrow 56"/>
            <p:cNvSpPr/>
            <p:nvPr/>
          </p:nvSpPr>
          <p:spPr>
            <a:xfrm rot="18889589">
              <a:off x="3215153" y="1901602"/>
              <a:ext cx="205792"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GB"/>
            </a:p>
          </p:txBody>
        </p:sp>
        <p:sp>
          <p:nvSpPr>
            <p:cNvPr id="58" name="Right Arrow 8"/>
            <p:cNvSpPr txBox="1"/>
            <p:nvPr/>
          </p:nvSpPr>
          <p:spPr>
            <a:xfrm rot="18889589">
              <a:off x="3224261" y="1986141"/>
              <a:ext cx="144054"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a:p>
          </p:txBody>
        </p:sp>
      </p:grpSp>
      <p:grpSp>
        <p:nvGrpSpPr>
          <p:cNvPr id="42" name="Group 41"/>
          <p:cNvGrpSpPr/>
          <p:nvPr/>
        </p:nvGrpSpPr>
        <p:grpSpPr>
          <a:xfrm>
            <a:off x="8855167" y="1754951"/>
            <a:ext cx="1172969" cy="1172969"/>
            <a:chOff x="3285984" y="913942"/>
            <a:chExt cx="1172969" cy="1172969"/>
          </a:xfrm>
        </p:grpSpPr>
        <p:sp>
          <p:nvSpPr>
            <p:cNvPr id="55" name="Oval 54"/>
            <p:cNvSpPr/>
            <p:nvPr/>
          </p:nvSpPr>
          <p:spPr>
            <a:xfrm>
              <a:off x="3285984" y="913942"/>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6" name="Oval 10"/>
            <p:cNvSpPr txBox="1"/>
            <p:nvPr/>
          </p:nvSpPr>
          <p:spPr>
            <a:xfrm>
              <a:off x="3457761" y="1085719"/>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MS, EU policy makers</a:t>
              </a:r>
            </a:p>
          </p:txBody>
        </p:sp>
      </p:grpSp>
      <p:grpSp>
        <p:nvGrpSpPr>
          <p:cNvPr id="43" name="Group 42"/>
          <p:cNvGrpSpPr/>
          <p:nvPr/>
        </p:nvGrpSpPr>
        <p:grpSpPr>
          <a:xfrm>
            <a:off x="8793328" y="3643851"/>
            <a:ext cx="172715" cy="313223"/>
            <a:chOff x="3224145" y="2802842"/>
            <a:chExt cx="172715" cy="313223"/>
          </a:xfrm>
        </p:grpSpPr>
        <p:sp>
          <p:nvSpPr>
            <p:cNvPr id="53" name="Right Arrow 52"/>
            <p:cNvSpPr/>
            <p:nvPr/>
          </p:nvSpPr>
          <p:spPr>
            <a:xfrm rot="2602636">
              <a:off x="3224145" y="2802842"/>
              <a:ext cx="172715"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GB"/>
            </a:p>
          </p:txBody>
        </p:sp>
        <p:sp>
          <p:nvSpPr>
            <p:cNvPr id="54" name="Right Arrow 12"/>
            <p:cNvSpPr txBox="1"/>
            <p:nvPr/>
          </p:nvSpPr>
          <p:spPr>
            <a:xfrm rot="2602636">
              <a:off x="3231222" y="2847694"/>
              <a:ext cx="120901"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dirty="0"/>
            </a:p>
          </p:txBody>
        </p:sp>
      </p:grpSp>
      <p:grpSp>
        <p:nvGrpSpPr>
          <p:cNvPr id="44" name="Group 43"/>
          <p:cNvGrpSpPr/>
          <p:nvPr/>
        </p:nvGrpSpPr>
        <p:grpSpPr>
          <a:xfrm>
            <a:off x="8841471" y="3732039"/>
            <a:ext cx="1172969" cy="1172969"/>
            <a:chOff x="3272288" y="2891030"/>
            <a:chExt cx="1172969" cy="1172969"/>
          </a:xfrm>
        </p:grpSpPr>
        <p:sp>
          <p:nvSpPr>
            <p:cNvPr id="51" name="Oval 50"/>
            <p:cNvSpPr/>
            <p:nvPr/>
          </p:nvSpPr>
          <p:spPr>
            <a:xfrm>
              <a:off x="3272288" y="2891030"/>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52" name="Oval 14"/>
            <p:cNvSpPr txBox="1"/>
            <p:nvPr/>
          </p:nvSpPr>
          <p:spPr>
            <a:xfrm>
              <a:off x="3444065" y="3062807"/>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Civic society, citizens</a:t>
              </a:r>
            </a:p>
          </p:txBody>
        </p:sp>
      </p:grpSp>
      <p:grpSp>
        <p:nvGrpSpPr>
          <p:cNvPr id="45" name="Group 44"/>
          <p:cNvGrpSpPr/>
          <p:nvPr/>
        </p:nvGrpSpPr>
        <p:grpSpPr>
          <a:xfrm>
            <a:off x="7890847" y="3643543"/>
            <a:ext cx="164831" cy="313223"/>
            <a:chOff x="2321664" y="2802534"/>
            <a:chExt cx="164831" cy="313223"/>
          </a:xfrm>
        </p:grpSpPr>
        <p:sp>
          <p:nvSpPr>
            <p:cNvPr id="49" name="Right Arrow 48"/>
            <p:cNvSpPr/>
            <p:nvPr/>
          </p:nvSpPr>
          <p:spPr>
            <a:xfrm rot="8161910">
              <a:off x="2321664" y="2802534"/>
              <a:ext cx="164831" cy="313223"/>
            </a:xfrm>
            <a:prstGeom prst="rightArrow">
              <a:avLst>
                <a:gd name="adj1" fmla="val 60000"/>
                <a:gd name="adj2" fmla="val 50000"/>
              </a:avLst>
            </a:prstGeom>
            <a:solidFill>
              <a:schemeClr val="accent1">
                <a:lumMod val="50000"/>
              </a:schemeClr>
            </a:solidFill>
          </p:spPr>
          <p:style>
            <a:lnRef idx="0">
              <a:schemeClr val="accent1">
                <a:tint val="60000"/>
                <a:hueOff val="0"/>
                <a:satOff val="0"/>
                <a:lumOff val="0"/>
                <a:alphaOff val="0"/>
              </a:schemeClr>
            </a:lnRef>
            <a:fillRef idx="1">
              <a:scrgbClr r="0" g="0" b="0"/>
            </a:fillRef>
            <a:effectRef idx="0">
              <a:schemeClr val="accent1">
                <a:tint val="60000"/>
                <a:hueOff val="0"/>
                <a:satOff val="0"/>
                <a:lumOff val="0"/>
                <a:alphaOff val="0"/>
              </a:schemeClr>
            </a:effectRef>
            <a:fontRef idx="minor">
              <a:schemeClr val="lt1"/>
            </a:fontRef>
          </p:style>
          <p:txBody>
            <a:bodyPr/>
            <a:lstStyle/>
            <a:p>
              <a:endParaRPr lang="en-GB"/>
            </a:p>
          </p:txBody>
        </p:sp>
        <p:sp>
          <p:nvSpPr>
            <p:cNvPr id="50" name="Right Arrow 16"/>
            <p:cNvSpPr txBox="1"/>
            <p:nvPr/>
          </p:nvSpPr>
          <p:spPr>
            <a:xfrm rot="18961910">
              <a:off x="2364183" y="2848014"/>
              <a:ext cx="115382" cy="18793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400050">
                <a:lnSpc>
                  <a:spcPct val="90000"/>
                </a:lnSpc>
                <a:spcBef>
                  <a:spcPct val="0"/>
                </a:spcBef>
                <a:spcAft>
                  <a:spcPct val="35000"/>
                </a:spcAft>
              </a:pPr>
              <a:endParaRPr lang="en-US" sz="900"/>
            </a:p>
          </p:txBody>
        </p:sp>
      </p:grpSp>
      <p:grpSp>
        <p:nvGrpSpPr>
          <p:cNvPr id="46" name="Group 45"/>
          <p:cNvGrpSpPr/>
          <p:nvPr/>
        </p:nvGrpSpPr>
        <p:grpSpPr>
          <a:xfrm>
            <a:off x="6849395" y="3732039"/>
            <a:ext cx="1172969" cy="1172969"/>
            <a:chOff x="1280212" y="2891030"/>
            <a:chExt cx="1172969" cy="1172969"/>
          </a:xfrm>
        </p:grpSpPr>
        <p:sp>
          <p:nvSpPr>
            <p:cNvPr id="47" name="Oval 46"/>
            <p:cNvSpPr/>
            <p:nvPr/>
          </p:nvSpPr>
          <p:spPr>
            <a:xfrm>
              <a:off x="1280212" y="2891030"/>
              <a:ext cx="1172969" cy="1172969"/>
            </a:xfrm>
            <a:prstGeom prst="ellipse">
              <a:avLst/>
            </a:prstGeom>
            <a:solidFill>
              <a:schemeClr val="accent1">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GB"/>
            </a:p>
          </p:txBody>
        </p:sp>
        <p:sp>
          <p:nvSpPr>
            <p:cNvPr id="48" name="Oval 18"/>
            <p:cNvSpPr txBox="1"/>
            <p:nvPr/>
          </p:nvSpPr>
          <p:spPr>
            <a:xfrm>
              <a:off x="1451989" y="3062807"/>
              <a:ext cx="829415" cy="82941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algn="ctr" defTabSz="400050">
                <a:lnSpc>
                  <a:spcPct val="90000"/>
                </a:lnSpc>
                <a:spcBef>
                  <a:spcPct val="0"/>
                </a:spcBef>
                <a:spcAft>
                  <a:spcPct val="35000"/>
                </a:spcAft>
              </a:pPr>
              <a:r>
                <a:rPr lang="en-US" sz="1000" dirty="0">
                  <a:latin typeface="Calibri" panose="020F0502020204030204" pitchFamily="34" charset="0"/>
                  <a:cs typeface="Calibri" panose="020F0502020204030204" pitchFamily="34" charset="0"/>
                </a:rPr>
                <a:t>Industry, Innovators</a:t>
              </a:r>
            </a:p>
          </p:txBody>
        </p:sp>
      </p:grpSp>
      <p:sp>
        <p:nvSpPr>
          <p:cNvPr id="62" name="TextBox 61"/>
          <p:cNvSpPr txBox="1"/>
          <p:nvPr/>
        </p:nvSpPr>
        <p:spPr>
          <a:xfrm>
            <a:off x="7891272" y="146304"/>
            <a:ext cx="3995928" cy="461665"/>
          </a:xfrm>
          <a:prstGeom prst="rect">
            <a:avLst/>
          </a:prstGeom>
          <a:noFill/>
        </p:spPr>
        <p:txBody>
          <a:bodyPr wrap="square" rtlCol="0">
            <a:spAutoFit/>
          </a:bodyPr>
          <a:lstStyle/>
          <a:p>
            <a:pPr algn="ctr"/>
            <a:r>
              <a:rPr lang="en-GB" sz="2400" dirty="0">
                <a:solidFill>
                  <a:schemeClr val="bg1"/>
                </a:solidFill>
              </a:rPr>
              <a:t>Key definitions</a:t>
            </a:r>
          </a:p>
        </p:txBody>
      </p:sp>
    </p:spTree>
    <p:extLst>
      <p:ext uri="{BB962C8B-B14F-4D97-AF65-F5344CB8AC3E}">
        <p14:creationId xmlns:p14="http://schemas.microsoft.com/office/powerpoint/2010/main" val="4369512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Types of effects / impacts</a:t>
            </a:r>
          </a:p>
        </p:txBody>
      </p:sp>
      <p:sp>
        <p:nvSpPr>
          <p:cNvPr id="3" name="Inhaltsplatzhalter 2"/>
          <p:cNvSpPr>
            <a:spLocks noGrp="1"/>
          </p:cNvSpPr>
          <p:nvPr>
            <p:ph idx="1"/>
          </p:nvPr>
        </p:nvSpPr>
        <p:spPr/>
        <p:txBody>
          <a:bodyPr>
            <a:normAutofit/>
          </a:bodyPr>
          <a:lstStyle/>
          <a:p>
            <a:r>
              <a:rPr lang="en-GB" b="1" dirty="0">
                <a:solidFill>
                  <a:schemeClr val="accent1"/>
                </a:solidFill>
              </a:rPr>
              <a:t>Results-oriented impacts</a:t>
            </a:r>
            <a:r>
              <a:rPr lang="en-GB" dirty="0"/>
              <a:t>: usually quantitative measurable results (e.g. creation of jobs, new publications, patents, reduction etc.) </a:t>
            </a:r>
          </a:p>
          <a:p>
            <a:endParaRPr lang="en-GB" dirty="0"/>
          </a:p>
          <a:p>
            <a:r>
              <a:rPr lang="en-GB" b="1" dirty="0">
                <a:solidFill>
                  <a:schemeClr val="accent1"/>
                </a:solidFill>
              </a:rPr>
              <a:t>Behavioural impacts</a:t>
            </a:r>
            <a:r>
              <a:rPr lang="en-GB" dirty="0"/>
              <a:t>: changes in the (social, economic, …) behaviour (e.g. changes concerning innovative behaviour, change of environmental behaviour, change of images &amp; awareness etc.) </a:t>
            </a:r>
          </a:p>
        </p:txBody>
      </p:sp>
    </p:spTree>
    <p:extLst>
      <p:ext uri="{BB962C8B-B14F-4D97-AF65-F5344CB8AC3E}">
        <p14:creationId xmlns:p14="http://schemas.microsoft.com/office/powerpoint/2010/main" val="476689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GB" dirty="0"/>
              <a:t>Various categories of impacts</a:t>
            </a:r>
          </a:p>
        </p:txBody>
      </p:sp>
      <p:sp>
        <p:nvSpPr>
          <p:cNvPr id="3" name="Inhaltsplatzhalter 2"/>
          <p:cNvSpPr>
            <a:spLocks noGrp="1"/>
          </p:cNvSpPr>
          <p:nvPr>
            <p:ph idx="1"/>
          </p:nvPr>
        </p:nvSpPr>
        <p:spPr/>
        <p:txBody>
          <a:bodyPr>
            <a:normAutofit lnSpcReduction="10000"/>
          </a:bodyPr>
          <a:lstStyle/>
          <a:p>
            <a:r>
              <a:rPr lang="en-US" sz="2000" b="1" dirty="0">
                <a:solidFill>
                  <a:schemeClr val="accent1"/>
                </a:solidFill>
              </a:rPr>
              <a:t>Scientific/Academic/Research:</a:t>
            </a:r>
            <a:r>
              <a:rPr lang="en-US" sz="2000" dirty="0"/>
              <a:t> This avenue generally focuses on the possible </a:t>
            </a:r>
            <a:r>
              <a:rPr lang="en-US" sz="2000" b="1" dirty="0"/>
              <a:t>publications, conferences</a:t>
            </a:r>
            <a:r>
              <a:rPr lang="en-US" sz="2000" dirty="0"/>
              <a:t>, or any other opportunities that can arise as a result of this project to </a:t>
            </a:r>
            <a:r>
              <a:rPr lang="en-US" sz="2000" b="1" dirty="0"/>
              <a:t>promote the research field</a:t>
            </a:r>
            <a:r>
              <a:rPr lang="en-US" sz="2000" dirty="0"/>
              <a:t>.</a:t>
            </a:r>
          </a:p>
          <a:p>
            <a:endParaRPr lang="en-US" sz="900" dirty="0"/>
          </a:p>
          <a:p>
            <a:r>
              <a:rPr lang="en-US" sz="2000" b="1" dirty="0">
                <a:solidFill>
                  <a:schemeClr val="accent1"/>
                </a:solidFill>
              </a:rPr>
              <a:t>Socio-economic:</a:t>
            </a:r>
            <a:r>
              <a:rPr lang="en-US" sz="2000" dirty="0">
                <a:solidFill>
                  <a:schemeClr val="accent1"/>
                </a:solidFill>
              </a:rPr>
              <a:t> </a:t>
            </a:r>
            <a:r>
              <a:rPr lang="en-US" sz="2000" dirty="0"/>
              <a:t>Here, researchers often touch on the new possibilities for </a:t>
            </a:r>
            <a:r>
              <a:rPr lang="en-US" sz="2000" b="1" dirty="0"/>
              <a:t>job creation</a:t>
            </a:r>
            <a:r>
              <a:rPr lang="en-US" sz="2000" dirty="0"/>
              <a:t>, important </a:t>
            </a:r>
            <a:r>
              <a:rPr lang="en-US" sz="2000" b="1" dirty="0"/>
              <a:t>policy outputs</a:t>
            </a:r>
            <a:r>
              <a:rPr lang="en-US" sz="2000" dirty="0"/>
              <a:t>, and overall </a:t>
            </a:r>
            <a:r>
              <a:rPr lang="en-US" sz="2000" b="1" dirty="0"/>
              <a:t>social benefits </a:t>
            </a:r>
            <a:r>
              <a:rPr lang="en-US" sz="2000" dirty="0"/>
              <a:t>of their project.</a:t>
            </a:r>
          </a:p>
          <a:p>
            <a:endParaRPr lang="en-US" sz="900" dirty="0"/>
          </a:p>
          <a:p>
            <a:r>
              <a:rPr lang="en-US" sz="2000" b="1" dirty="0">
                <a:solidFill>
                  <a:schemeClr val="accent1"/>
                </a:solidFill>
              </a:rPr>
              <a:t>Environmental:</a:t>
            </a:r>
            <a:r>
              <a:rPr lang="en-US" sz="2000" dirty="0">
                <a:solidFill>
                  <a:schemeClr val="accent1"/>
                </a:solidFill>
              </a:rPr>
              <a:t> </a:t>
            </a:r>
            <a:r>
              <a:rPr lang="en-US" sz="2000" dirty="0"/>
              <a:t>Such applications mostly refer to </a:t>
            </a:r>
            <a:r>
              <a:rPr lang="en-US" sz="2000" b="1" dirty="0"/>
              <a:t>policy papers </a:t>
            </a:r>
            <a:r>
              <a:rPr lang="en-US" sz="2000" dirty="0"/>
              <a:t>or </a:t>
            </a:r>
            <a:r>
              <a:rPr lang="en-US" sz="2000" b="1" dirty="0"/>
              <a:t>guidance documents </a:t>
            </a:r>
            <a:r>
              <a:rPr lang="en-US" sz="2000" dirty="0"/>
              <a:t>produced as a result of the research project.</a:t>
            </a:r>
          </a:p>
          <a:p>
            <a:endParaRPr lang="en-US" sz="900" dirty="0"/>
          </a:p>
          <a:p>
            <a:r>
              <a:rPr lang="en-US" sz="2000" b="1" dirty="0">
                <a:solidFill>
                  <a:schemeClr val="accent1"/>
                </a:solidFill>
              </a:rPr>
              <a:t>Public engagement: </a:t>
            </a:r>
            <a:r>
              <a:rPr lang="en-US" sz="2000" dirty="0"/>
              <a:t>In this selected avenue, researchers describe varying ways to publicly engage through </a:t>
            </a:r>
            <a:r>
              <a:rPr lang="en-US" sz="2000" b="1" dirty="0"/>
              <a:t>communication strategies</a:t>
            </a:r>
            <a:r>
              <a:rPr lang="en-US" sz="2000" dirty="0"/>
              <a:t>, </a:t>
            </a:r>
            <a:r>
              <a:rPr lang="en-US" sz="2000" b="1" dirty="0"/>
              <a:t>education, media</a:t>
            </a:r>
            <a:r>
              <a:rPr lang="en-US" sz="2000" dirty="0"/>
              <a:t> or social media outlets, and </a:t>
            </a:r>
            <a:r>
              <a:rPr lang="en-US" sz="2000" b="1" dirty="0"/>
              <a:t>user groups</a:t>
            </a:r>
            <a:r>
              <a:rPr lang="en-US" sz="2000" dirty="0"/>
              <a:t>.</a:t>
            </a:r>
            <a:endParaRPr lang="en-GB" sz="2000" dirty="0"/>
          </a:p>
        </p:txBody>
      </p:sp>
    </p:spTree>
    <p:extLst>
      <p:ext uri="{BB962C8B-B14F-4D97-AF65-F5344CB8AC3E}">
        <p14:creationId xmlns:p14="http://schemas.microsoft.com/office/powerpoint/2010/main" val="1222713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en-US" sz="2800" dirty="0"/>
              <a:t>Eleven dimensions of the impacts</a:t>
            </a:r>
            <a:endParaRPr lang="de-DE" sz="28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500" t="23177" r="36190" b="31631"/>
          <a:stretch/>
        </p:blipFill>
        <p:spPr bwMode="auto">
          <a:xfrm>
            <a:off x="1967129" y="1052736"/>
            <a:ext cx="8181338" cy="4900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feld 4"/>
          <p:cNvSpPr txBox="1"/>
          <p:nvPr/>
        </p:nvSpPr>
        <p:spPr>
          <a:xfrm>
            <a:off x="2198441" y="6237312"/>
            <a:ext cx="2095445" cy="261610"/>
          </a:xfrm>
          <a:prstGeom prst="rect">
            <a:avLst/>
          </a:prstGeom>
          <a:noFill/>
        </p:spPr>
        <p:txBody>
          <a:bodyPr wrap="none" rtlCol="0">
            <a:spAutoFit/>
          </a:bodyPr>
          <a:lstStyle/>
          <a:p>
            <a:pPr>
              <a:defRPr/>
            </a:pPr>
            <a:r>
              <a:rPr lang="de-DE" sz="1100" dirty="0">
                <a:solidFill>
                  <a:srgbClr val="3F3F3F"/>
                </a:solidFill>
                <a:latin typeface="Arial"/>
              </a:rPr>
              <a:t>Source: Godin and </a:t>
            </a:r>
            <a:r>
              <a:rPr lang="de-DE" sz="1100" dirty="0" err="1">
                <a:solidFill>
                  <a:srgbClr val="3F3F3F"/>
                </a:solidFill>
                <a:latin typeface="Arial"/>
              </a:rPr>
              <a:t>Doré</a:t>
            </a:r>
            <a:r>
              <a:rPr lang="de-DE" sz="1100" dirty="0">
                <a:solidFill>
                  <a:srgbClr val="3F3F3F"/>
                </a:solidFill>
                <a:latin typeface="Arial"/>
              </a:rPr>
              <a:t>, 2006</a:t>
            </a:r>
          </a:p>
        </p:txBody>
      </p:sp>
      <p:cxnSp>
        <p:nvCxnSpPr>
          <p:cNvPr id="6" name="Gerader Verbinder 5"/>
          <p:cNvCxnSpPr/>
          <p:nvPr/>
        </p:nvCxnSpPr>
        <p:spPr>
          <a:xfrm>
            <a:off x="5933162" y="819087"/>
            <a:ext cx="25052" cy="5549030"/>
          </a:xfrm>
          <a:prstGeom prst="line">
            <a:avLst/>
          </a:prstGeom>
          <a:ln w="444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6138878"/>
      </p:ext>
    </p:extLst>
  </p:cSld>
  <p:clrMapOvr>
    <a:masterClrMapping/>
  </p:clrMapOvr>
</p:sld>
</file>

<file path=ppt/theme/theme1.xml><?xml version="1.0" encoding="utf-8"?>
<a:theme xmlns:a="http://schemas.openxmlformats.org/drawingml/2006/main" name="Office Theme">
  <a:themeElements>
    <a:clrScheme name="Custom 19">
      <a:dk1>
        <a:srgbClr val="4D4D4D"/>
      </a:dk1>
      <a:lt1>
        <a:srgbClr val="FFFFFF"/>
      </a:lt1>
      <a:dk2>
        <a:srgbClr val="034EA2"/>
      </a:dk2>
      <a:lt2>
        <a:srgbClr val="D3E8F9"/>
      </a:lt2>
      <a:accent1>
        <a:srgbClr val="F39E0C"/>
      </a:accent1>
      <a:accent2>
        <a:srgbClr val="931680"/>
      </a:accent2>
      <a:accent3>
        <a:srgbClr val="0F5364"/>
      </a:accent3>
      <a:accent4>
        <a:srgbClr val="B0D10E"/>
      </a:accent4>
      <a:accent5>
        <a:srgbClr val="A2D5D0"/>
      </a:accent5>
      <a:accent6>
        <a:srgbClr val="009EE0"/>
      </a:accent6>
      <a:hlink>
        <a:srgbClr val="034EA2"/>
      </a:hlink>
      <a:folHlink>
        <a:srgbClr val="24337E"/>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Corporate_PPT_Template" id="{9E25CBC4-264C-4E5F-8DDF-C73C2B944108}" vid="{63966CC3-CC63-46CF-BE8C-07ABBDCD622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9C7171898B014098F12CF1F31E62E2" ma:contentTypeVersion="6" ma:contentTypeDescription="Crée un document." ma:contentTypeScope="" ma:versionID="466f1ea34dc3119a1100734f4b6f68d9">
  <xsd:schema xmlns:xsd="http://www.w3.org/2001/XMLSchema" xmlns:xs="http://www.w3.org/2001/XMLSchema" xmlns:p="http://schemas.microsoft.com/office/2006/metadata/properties" xmlns:ns2="188d7870-dce9-4743-bd88-a27addc51236" xmlns:ns3="d0d17cc7-1b76-4a56-b656-21144d3ce2fd" targetNamespace="http://schemas.microsoft.com/office/2006/metadata/properties" ma:root="true" ma:fieldsID="7f2bfe2cf0366f0c45bc00d888bd729e" ns2:_="" ns3:_="">
    <xsd:import namespace="188d7870-dce9-4743-bd88-a27addc51236"/>
    <xsd:import namespace="d0d17cc7-1b76-4a56-b656-21144d3ce2f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8d7870-dce9-4743-bd88-a27addc512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0d17cc7-1b76-4a56-b656-21144d3ce2fd"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99B251-9E01-4275-9BDA-1253336E63DC}">
  <ds:schemaRefs>
    <ds:schemaRef ds:uri="http://schemas.microsoft.com/sharepoint/v3/contenttype/forms"/>
  </ds:schemaRefs>
</ds:datastoreItem>
</file>

<file path=customXml/itemProps2.xml><?xml version="1.0" encoding="utf-8"?>
<ds:datastoreItem xmlns:ds="http://schemas.openxmlformats.org/officeDocument/2006/customXml" ds:itemID="{5264D1F9-E6D8-4C2E-986C-8485A10F33D9}">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C76E56-D224-40E8-8E54-CD0F0B65418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88d7870-dce9-4743-bd88-a27addc51236"/>
    <ds:schemaRef ds:uri="d0d17cc7-1b76-4a56-b656-21144d3ce2f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35</TotalTime>
  <Words>2767</Words>
  <Application>Microsoft Macintosh PowerPoint</Application>
  <PresentationFormat>Widescreen</PresentationFormat>
  <Paragraphs>319</Paragraphs>
  <Slides>32</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Arial</vt:lpstr>
      <vt:lpstr>Calibri</vt:lpstr>
      <vt:lpstr>EC Square Sans Pro</vt:lpstr>
      <vt:lpstr>Times New Roman</vt:lpstr>
      <vt:lpstr>Verdana</vt:lpstr>
      <vt:lpstr>Wingdings</vt:lpstr>
      <vt:lpstr>Office Theme</vt:lpstr>
      <vt:lpstr>PowerPoint Presentation</vt:lpstr>
      <vt:lpstr>Session 5_2: Impact</vt:lpstr>
      <vt:lpstr>Session overview: Impact </vt:lpstr>
      <vt:lpstr>1. Impact: General information</vt:lpstr>
      <vt:lpstr>From Activities to Impacts</vt:lpstr>
      <vt:lpstr>What are project results?</vt:lpstr>
      <vt:lpstr>Types of effects / impacts</vt:lpstr>
      <vt:lpstr>Various categories of impacts</vt:lpstr>
      <vt:lpstr>Eleven dimensions of the impacts</vt:lpstr>
      <vt:lpstr>Impact orientation in all stages</vt:lpstr>
      <vt:lpstr>2. Impact in Horizon Europe:  a brief overview</vt:lpstr>
      <vt:lpstr>Impact pathways in HE - EXAMPLES</vt:lpstr>
      <vt:lpstr>The 5 targets for the EU in 2020: Example of framework conditions for impact </vt:lpstr>
      <vt:lpstr>Describing the impact of your proposal </vt:lpstr>
      <vt:lpstr>PowerPoint Presentation</vt:lpstr>
      <vt:lpstr>PowerPoint Presentation</vt:lpstr>
      <vt:lpstr>What evaluators of Horizon EUROPE proposals are looking for</vt:lpstr>
      <vt:lpstr>B2. IMPACT</vt:lpstr>
      <vt:lpstr>B2.1 Project’s pathways towards impact</vt:lpstr>
      <vt:lpstr>B2.1 Project’s pathways towards impact  (2)</vt:lpstr>
      <vt:lpstr>B2.2 Measures to maximise impact - Dissemination, exploitation and communication</vt:lpstr>
      <vt:lpstr>Measures to maximise impact</vt:lpstr>
      <vt:lpstr>PowerPoint Presentation</vt:lpstr>
      <vt:lpstr>PowerPoint Presentation</vt:lpstr>
      <vt:lpstr>B2.3 Summary</vt:lpstr>
      <vt:lpstr>B2.3 Summary</vt:lpstr>
      <vt:lpstr>B2.3 Summary</vt:lpstr>
      <vt:lpstr>Group Work &amp; Homework Impact</vt:lpstr>
      <vt:lpstr>GROUP WORK &amp; Homework</vt:lpstr>
      <vt:lpstr>PowerPoint Presentation</vt:lpstr>
      <vt:lpstr>PowerPoint Presentation</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ZACHARIADOU Eleftheria (RTD-EXT)</dc:creator>
  <cp:lastModifiedBy>Inna Petrenko</cp:lastModifiedBy>
  <cp:revision>546</cp:revision>
  <cp:lastPrinted>2021-05-17T07:24:54Z</cp:lastPrinted>
  <dcterms:created xsi:type="dcterms:W3CDTF">2020-12-04T09:35:19Z</dcterms:created>
  <dcterms:modified xsi:type="dcterms:W3CDTF">2025-05-19T10:12:39Z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0x010100D59C7171898B014098F12CF1F31E62E2</vt:lpwstr>
  </property>
</Properties>
</file>